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61.xml.rels" ContentType="application/vnd.openxmlformats-package.relationships+xml"/>
  <Override PartName="/ppt/notesSlides/_rels/notesSlide60.xml.rels" ContentType="application/vnd.openxmlformats-package.relationships+xml"/>
  <Override PartName="/ppt/notesSlides/_rels/notesSlide56.xml.rels" ContentType="application/vnd.openxmlformats-package.relationships+xml"/>
  <Override PartName="/ppt/notesSlides/_rels/notesSlide50.xml.rels" ContentType="application/vnd.openxmlformats-package.relationships+xml"/>
  <Override PartName="/ppt/notesSlides/_rels/notesSlide45.xml.rels" ContentType="application/vnd.openxmlformats-package.relationships+xml"/>
  <Override PartName="/ppt/notesSlides/_rels/notesSlide31.xml.rels" ContentType="application/vnd.openxmlformats-package.relationships+xml"/>
  <Override PartName="/ppt/notesSlides/_rels/notesSlide8.xml.rels" ContentType="application/vnd.openxmlformats-package.relationships+xml"/>
  <Override PartName="/ppt/notesSlides/_rels/notesSlide29.xml.rels" ContentType="application/vnd.openxmlformats-package.relationships+xml"/>
  <Override PartName="/ppt/notesSlides/_rels/notesSlide7.xml.rels" ContentType="application/vnd.openxmlformats-package.relationships+xml"/>
  <Override PartName="/ppt/notesSlides/_rels/notesSlide11.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34.xml.rels" ContentType="application/vnd.openxmlformats-package.relationships+xml"/>
  <Override PartName="/ppt/notesSlides/_rels/notesSlide6.xml.rels" ContentType="application/vnd.openxmlformats-package.relationships+xml"/>
  <Override PartName="/ppt/notesSlides/_rels/notesSlide28.xml.rels" ContentType="application/vnd.openxmlformats-package.relationships+xml"/>
  <Override PartName="/ppt/notesSlides/_rels/notesSlide33.xml.rels" ContentType="application/vnd.openxmlformats-package.relationships+xml"/>
  <Override PartName="/ppt/notesSlides/_rels/notesSlide32.xml.rels" ContentType="application/vnd.openxmlformats-package.relationships+xml"/>
  <Override PartName="/ppt/notesSlides/_rels/notesSlide5.xml.rels" ContentType="application/vnd.openxmlformats-package.relationships+xml"/>
  <Override PartName="/ppt/notesSlides/_rels/notesSlide18.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6.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21.xml.rels" ContentType="application/vnd.openxmlformats-package.relationships+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56.xml" ContentType="application/vnd.openxmlformats-officedocument.presentationml.notesSlide+xml"/>
  <Override PartName="/ppt/notesSlides/notesSlide50.xml" ContentType="application/vnd.openxmlformats-officedocument.presentationml.notesSlide+xml"/>
  <Override PartName="/ppt/notesSlides/notesSlide4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29.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3.xml" ContentType="application/vnd.openxmlformats-officedocument.presentationml.notesSlide+xml"/>
  <Override PartName="/ppt/notesSlides/notesSlide11.xml" ContentType="application/vnd.openxmlformats-officedocument.presentationml.notesSlide+xml"/>
  <Override PartName="/ppt/notesSlides/notesSlide17.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21.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8.xml" ContentType="application/vnd.openxmlformats-officedocument.presentationml.notesSlide+xml"/>
  <Override PartName="/ppt/media/image32.jpeg" ContentType="image/jpeg"/>
  <Override PartName="/ppt/media/image6.png" ContentType="image/png"/>
  <Override PartName="/ppt/media/image5.png" ContentType="image/png"/>
  <Override PartName="/ppt/media/image4.png" ContentType="image/png"/>
  <Override PartName="/ppt/media/image1.png" ContentType="image/png"/>
  <Override PartName="/ppt/media/image7.png" ContentType="image/png"/>
  <Override PartName="/ppt/media/image36.png" ContentType="image/png"/>
  <Override PartName="/ppt/media/image35.png" ContentType="image/png"/>
  <Override PartName="/ppt/media/image34.png" ContentType="image/png"/>
  <Override PartName="/ppt/media/image33.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3.jpeg" ContentType="image/jpeg"/>
  <Override PartName="/ppt/media/image11.png" ContentType="image/png"/>
  <Override PartName="/ppt/media/image15.png" ContentType="image/png"/>
  <Override PartName="/ppt/media/image2.jpeg" ContentType="image/jpeg"/>
  <Override PartName="/ppt/media/image8.jpeg" ContentType="image/jpeg"/>
  <Override PartName="/ppt/media/image9.jpeg" ContentType="image/jpeg"/>
  <Override PartName="/ppt/media/image12.png" ContentType="image/png"/>
  <Override PartName="/ppt/media/image10.png" ContentType="image/png"/>
  <Override PartName="/ppt/media/image13.png" ContentType="image/png"/>
  <Override PartName="/ppt/media/image14.png" ContentType="image/png"/>
  <Override PartName="/ppt/media/image16.png" ContentType="image/pn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_rels/slide64.xml.rels" ContentType="application/vnd.openxmlformats-package.relationships+xml"/>
  <Override PartName="/ppt/slides/_rels/slide63.xml.rels" ContentType="application/vnd.openxmlformats-package.relationships+xml"/>
  <Override PartName="/ppt/slides/_rels/slide62.xml.rels" ContentType="application/vnd.openxmlformats-package.relationships+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34.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3.xml.rels" ContentType="application/vnd.openxmlformats-package.relationships+xml"/>
  <Override PartName="/ppt/slides/_rels/slide3.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35.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6.xml.rels" ContentType="application/vnd.openxmlformats-package.relationships+xml"/>
  <Override PartName="/ppt/slides/_rels/slide17.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47.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25.xml.rels" ContentType="application/vnd.openxmlformats-package.relationships+xml"/>
  <Override PartName="/ppt/slides/_rels/slide31.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28.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17.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sldImg"/>
          </p:nvPr>
        </p:nvSpPr>
        <p:spPr>
          <a:xfrm>
            <a:off x="216000" y="812520"/>
            <a:ext cx="7127280" cy="4008960"/>
          </a:xfrm>
          <a:prstGeom prst="rect">
            <a:avLst/>
          </a:prstGeom>
        </p:spPr>
        <p:txBody>
          <a:bodyPr lIns="0" rIns="0" tIns="0" bIns="0" anchor="ctr"/>
          <a:p>
            <a:r>
              <a:rPr b="0" lang="en-IN" sz="1400" spc="-1" strike="noStrike">
                <a:solidFill>
                  <a:srgbClr val="000000"/>
                </a:solidFill>
                <a:latin typeface="Arial"/>
              </a:rPr>
              <a:t>Click to move the slide</a:t>
            </a:r>
            <a:endParaRPr b="0" lang="en-IN" sz="1400" spc="-1" strike="noStrike">
              <a:solidFill>
                <a:srgbClr val="000000"/>
              </a:solidFill>
              <a:latin typeface="Arial"/>
            </a:endParaRPr>
          </a:p>
        </p:txBody>
      </p:sp>
      <p:sp>
        <p:nvSpPr>
          <p:cNvPr id="178" name="PlaceHolder 2"/>
          <p:cNvSpPr>
            <a:spLocks noGrp="1"/>
          </p:cNvSpPr>
          <p:nvPr>
            <p:ph type="body"/>
          </p:nvPr>
        </p:nvSpPr>
        <p:spPr>
          <a:xfrm>
            <a:off x="756000" y="5078520"/>
            <a:ext cx="6047640" cy="4811040"/>
          </a:xfrm>
          <a:prstGeom prst="rect">
            <a:avLst/>
          </a:prstGeom>
        </p:spPr>
        <p:txBody>
          <a:bodyPr lIns="0" rIns="0" tIns="0" bIns="0"/>
          <a:p>
            <a:r>
              <a:rPr b="0" lang="en-IN" sz="2000" spc="-1" strike="noStrike">
                <a:latin typeface="Arial"/>
              </a:rPr>
              <a:t>Click to edit the notes format</a:t>
            </a:r>
            <a:endParaRPr b="0" lang="en-IN" sz="2000" spc="-1" strike="noStrike">
              <a:latin typeface="Arial"/>
            </a:endParaRPr>
          </a:p>
        </p:txBody>
      </p:sp>
      <p:sp>
        <p:nvSpPr>
          <p:cNvPr id="179" name="PlaceHolder 3"/>
          <p:cNvSpPr>
            <a:spLocks noGrp="1"/>
          </p:cNvSpPr>
          <p:nvPr>
            <p:ph type="hdr"/>
          </p:nvPr>
        </p:nvSpPr>
        <p:spPr>
          <a:xfrm>
            <a:off x="0" y="0"/>
            <a:ext cx="3280680" cy="534240"/>
          </a:xfrm>
          <a:prstGeom prst="rect">
            <a:avLst/>
          </a:prstGeom>
        </p:spPr>
        <p:txBody>
          <a:bodyPr lIns="0" rIns="0" tIns="0" bIns="0"/>
          <a:p>
            <a:r>
              <a:rPr b="0" lang="en-IN" sz="1400" spc="-1" strike="noStrike">
                <a:latin typeface="Times New Roman"/>
              </a:rPr>
              <a:t>&lt;header&gt;</a:t>
            </a:r>
            <a:endParaRPr b="0" lang="en-IN" sz="1400" spc="-1" strike="noStrike">
              <a:latin typeface="Times New Roman"/>
            </a:endParaRPr>
          </a:p>
        </p:txBody>
      </p:sp>
      <p:sp>
        <p:nvSpPr>
          <p:cNvPr id="180" name="PlaceHolder 4"/>
          <p:cNvSpPr>
            <a:spLocks noGrp="1"/>
          </p:cNvSpPr>
          <p:nvPr>
            <p:ph type="dt"/>
          </p:nvPr>
        </p:nvSpPr>
        <p:spPr>
          <a:xfrm>
            <a:off x="4278960" y="0"/>
            <a:ext cx="3280680" cy="534240"/>
          </a:xfrm>
          <a:prstGeom prst="rect">
            <a:avLst/>
          </a:prstGeom>
        </p:spPr>
        <p:txBody>
          <a:bodyPr lIns="0" rIns="0" tIns="0" bIns="0"/>
          <a:p>
            <a:pPr algn="r"/>
            <a:r>
              <a:rPr b="0" lang="en-IN" sz="1400" spc="-1" strike="noStrike">
                <a:latin typeface="Times New Roman"/>
              </a:rPr>
              <a:t>&lt;date/time&gt;</a:t>
            </a:r>
            <a:endParaRPr b="0" lang="en-IN" sz="1400" spc="-1" strike="noStrike">
              <a:latin typeface="Times New Roman"/>
            </a:endParaRPr>
          </a:p>
        </p:txBody>
      </p:sp>
      <p:sp>
        <p:nvSpPr>
          <p:cNvPr id="181" name="PlaceHolder 5"/>
          <p:cNvSpPr>
            <a:spLocks noGrp="1"/>
          </p:cNvSpPr>
          <p:nvPr>
            <p:ph type="ftr"/>
          </p:nvPr>
        </p:nvSpPr>
        <p:spPr>
          <a:xfrm>
            <a:off x="0" y="10157400"/>
            <a:ext cx="3280680" cy="534240"/>
          </a:xfrm>
          <a:prstGeom prst="rect">
            <a:avLst/>
          </a:prstGeom>
        </p:spPr>
        <p:txBody>
          <a:bodyPr lIns="0" rIns="0" tIns="0" bIns="0" anchor="b"/>
          <a:p>
            <a:r>
              <a:rPr b="0" lang="en-IN" sz="1400" spc="-1" strike="noStrike">
                <a:latin typeface="Times New Roman"/>
              </a:rPr>
              <a:t>&lt;footer&gt;</a:t>
            </a:r>
            <a:endParaRPr b="0" lang="en-IN" sz="1400" spc="-1" strike="noStrike">
              <a:latin typeface="Times New Roman"/>
            </a:endParaRPr>
          </a:p>
        </p:txBody>
      </p:sp>
      <p:sp>
        <p:nvSpPr>
          <p:cNvPr id="182" name="PlaceHolder 6"/>
          <p:cNvSpPr>
            <a:spLocks noGrp="1"/>
          </p:cNvSpPr>
          <p:nvPr>
            <p:ph type="sldNum"/>
          </p:nvPr>
        </p:nvSpPr>
        <p:spPr>
          <a:xfrm>
            <a:off x="4278960" y="10157400"/>
            <a:ext cx="3280680" cy="534240"/>
          </a:xfrm>
          <a:prstGeom prst="rect">
            <a:avLst/>
          </a:prstGeom>
        </p:spPr>
        <p:txBody>
          <a:bodyPr lIns="0" rIns="0" tIns="0" bIns="0" anchor="b"/>
          <a:p>
            <a:pPr algn="r"/>
            <a:fld id="{67C1394E-9C81-4692-8B2E-F67ECA04A6BE}"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1143000" y="685800"/>
            <a:ext cx="4571640" cy="3428640"/>
          </a:xfrm>
          <a:prstGeom prst="rect">
            <a:avLst/>
          </a:prstGeom>
        </p:spPr>
      </p:sp>
      <p:sp>
        <p:nvSpPr>
          <p:cNvPr id="482" name="PlaceHolder 2"/>
          <p:cNvSpPr>
            <a:spLocks noGrp="1"/>
          </p:cNvSpPr>
          <p:nvPr>
            <p:ph type="body"/>
          </p:nvPr>
        </p:nvSpPr>
        <p:spPr>
          <a:xfrm>
            <a:off x="685800" y="4343400"/>
            <a:ext cx="5486040" cy="4114440"/>
          </a:xfrm>
          <a:prstGeom prst="rect">
            <a:avLst/>
          </a:prstGeom>
        </p:spPr>
        <p:txBody>
          <a:bodyPr>
            <a:normAutofit/>
          </a:bodyPr>
          <a:p>
            <a:endParaRPr b="0" lang="en-IN" sz="2000" spc="-1" strike="noStrike">
              <a:latin typeface="Arial"/>
            </a:endParaRPr>
          </a:p>
        </p:txBody>
      </p:sp>
      <p:sp>
        <p:nvSpPr>
          <p:cNvPr id="483" name="TextShape 3"/>
          <p:cNvSpPr txBox="1"/>
          <p:nvPr/>
        </p:nvSpPr>
        <p:spPr>
          <a:xfrm>
            <a:off x="3884760" y="8685360"/>
            <a:ext cx="2971440" cy="456840"/>
          </a:xfrm>
          <a:prstGeom prst="rect">
            <a:avLst/>
          </a:prstGeom>
          <a:noFill/>
          <a:ln>
            <a:noFill/>
          </a:ln>
        </p:spPr>
        <p:txBody>
          <a:bodyPr anchor="b"/>
          <a:p>
            <a:pPr algn="r">
              <a:lnSpc>
                <a:spcPct val="100000"/>
              </a:lnSpc>
            </a:pPr>
            <a:fld id="{150E74A5-C8A2-46CA-A928-2A14BD5DA7D6}"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sldImg"/>
          </p:nvPr>
        </p:nvSpPr>
        <p:spPr>
          <a:xfrm>
            <a:off x="1143000" y="685800"/>
            <a:ext cx="4571640" cy="3428640"/>
          </a:xfrm>
          <a:prstGeom prst="rect">
            <a:avLst/>
          </a:prstGeom>
        </p:spPr>
      </p:sp>
      <p:sp>
        <p:nvSpPr>
          <p:cNvPr id="497"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498" name="TextShape 3"/>
          <p:cNvSpPr txBox="1"/>
          <p:nvPr/>
        </p:nvSpPr>
        <p:spPr>
          <a:xfrm>
            <a:off x="3884760" y="8685360"/>
            <a:ext cx="2971440" cy="456840"/>
          </a:xfrm>
          <a:prstGeom prst="rect">
            <a:avLst/>
          </a:prstGeom>
          <a:noFill/>
          <a:ln>
            <a:noFill/>
          </a:ln>
        </p:spPr>
        <p:txBody>
          <a:bodyPr anchor="b"/>
          <a:p>
            <a:pPr algn="r">
              <a:lnSpc>
                <a:spcPct val="100000"/>
              </a:lnSpc>
            </a:pPr>
            <a:fld id="{A0348B9C-608C-47C4-B005-5CDFB469FFE8}"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sldImg"/>
          </p:nvPr>
        </p:nvSpPr>
        <p:spPr>
          <a:xfrm>
            <a:off x="1143000" y="685800"/>
            <a:ext cx="4571640" cy="3428640"/>
          </a:xfrm>
          <a:prstGeom prst="rect">
            <a:avLst/>
          </a:prstGeom>
        </p:spPr>
      </p:sp>
      <p:sp>
        <p:nvSpPr>
          <p:cNvPr id="500"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01" name="TextShape 3"/>
          <p:cNvSpPr txBox="1"/>
          <p:nvPr/>
        </p:nvSpPr>
        <p:spPr>
          <a:xfrm>
            <a:off x="3884760" y="8685360"/>
            <a:ext cx="2971440" cy="456840"/>
          </a:xfrm>
          <a:prstGeom prst="rect">
            <a:avLst/>
          </a:prstGeom>
          <a:noFill/>
          <a:ln>
            <a:noFill/>
          </a:ln>
        </p:spPr>
        <p:txBody>
          <a:bodyPr anchor="b"/>
          <a:p>
            <a:pPr algn="r">
              <a:lnSpc>
                <a:spcPct val="100000"/>
              </a:lnSpc>
            </a:pPr>
            <a:fld id="{9848EDC1-657C-46EA-90A4-996261A27091}"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PlaceHolder 1"/>
          <p:cNvSpPr>
            <a:spLocks noGrp="1"/>
          </p:cNvSpPr>
          <p:nvPr>
            <p:ph type="sldImg"/>
          </p:nvPr>
        </p:nvSpPr>
        <p:spPr>
          <a:xfrm>
            <a:off x="1143000" y="685800"/>
            <a:ext cx="4571640" cy="3428640"/>
          </a:xfrm>
          <a:prstGeom prst="rect">
            <a:avLst/>
          </a:prstGeom>
        </p:spPr>
      </p:sp>
      <p:sp>
        <p:nvSpPr>
          <p:cNvPr id="503"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04" name="TextShape 3"/>
          <p:cNvSpPr txBox="1"/>
          <p:nvPr/>
        </p:nvSpPr>
        <p:spPr>
          <a:xfrm>
            <a:off x="3884760" y="8685360"/>
            <a:ext cx="2971440" cy="456840"/>
          </a:xfrm>
          <a:prstGeom prst="rect">
            <a:avLst/>
          </a:prstGeom>
          <a:noFill/>
          <a:ln>
            <a:noFill/>
          </a:ln>
        </p:spPr>
        <p:txBody>
          <a:bodyPr anchor="b"/>
          <a:p>
            <a:pPr algn="r">
              <a:lnSpc>
                <a:spcPct val="100000"/>
              </a:lnSpc>
            </a:pPr>
            <a:fld id="{81950DF2-8149-4614-A5FD-BE22EE48251E}"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sldImg"/>
          </p:nvPr>
        </p:nvSpPr>
        <p:spPr>
          <a:xfrm>
            <a:off x="1143000" y="685800"/>
            <a:ext cx="4571640" cy="3428640"/>
          </a:xfrm>
          <a:prstGeom prst="rect">
            <a:avLst/>
          </a:prstGeom>
        </p:spPr>
      </p:sp>
      <p:sp>
        <p:nvSpPr>
          <p:cNvPr id="506"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07" name="TextShape 3"/>
          <p:cNvSpPr txBox="1"/>
          <p:nvPr/>
        </p:nvSpPr>
        <p:spPr>
          <a:xfrm>
            <a:off x="3884760" y="8685360"/>
            <a:ext cx="2971440" cy="456840"/>
          </a:xfrm>
          <a:prstGeom prst="rect">
            <a:avLst/>
          </a:prstGeom>
          <a:noFill/>
          <a:ln>
            <a:noFill/>
          </a:ln>
        </p:spPr>
        <p:txBody>
          <a:bodyPr anchor="b"/>
          <a:p>
            <a:pPr algn="r">
              <a:lnSpc>
                <a:spcPct val="100000"/>
              </a:lnSpc>
            </a:pPr>
            <a:fld id="{04C300A9-3845-4145-9276-6D1C53BD6A94}"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1143000" y="685800"/>
            <a:ext cx="4571640" cy="3428640"/>
          </a:xfrm>
          <a:prstGeom prst="rect">
            <a:avLst/>
          </a:prstGeom>
        </p:spPr>
      </p:sp>
      <p:sp>
        <p:nvSpPr>
          <p:cNvPr id="509"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10" name="TextShape 3"/>
          <p:cNvSpPr txBox="1"/>
          <p:nvPr/>
        </p:nvSpPr>
        <p:spPr>
          <a:xfrm>
            <a:off x="3884760" y="8685360"/>
            <a:ext cx="2971440" cy="456840"/>
          </a:xfrm>
          <a:prstGeom prst="rect">
            <a:avLst/>
          </a:prstGeom>
          <a:noFill/>
          <a:ln>
            <a:noFill/>
          </a:ln>
        </p:spPr>
        <p:txBody>
          <a:bodyPr anchor="b"/>
          <a:p>
            <a:pPr algn="r">
              <a:lnSpc>
                <a:spcPct val="100000"/>
              </a:lnSpc>
            </a:pPr>
            <a:fld id="{2554D049-70AC-4582-A997-4CB153F417E3}"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1143000" y="685800"/>
            <a:ext cx="4571640" cy="3428640"/>
          </a:xfrm>
          <a:prstGeom prst="rect">
            <a:avLst/>
          </a:prstGeom>
        </p:spPr>
      </p:sp>
      <p:sp>
        <p:nvSpPr>
          <p:cNvPr id="512"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13" name="TextShape 3"/>
          <p:cNvSpPr txBox="1"/>
          <p:nvPr/>
        </p:nvSpPr>
        <p:spPr>
          <a:xfrm>
            <a:off x="3884760" y="8685360"/>
            <a:ext cx="2971440" cy="456840"/>
          </a:xfrm>
          <a:prstGeom prst="rect">
            <a:avLst/>
          </a:prstGeom>
          <a:noFill/>
          <a:ln>
            <a:noFill/>
          </a:ln>
        </p:spPr>
        <p:txBody>
          <a:bodyPr anchor="b"/>
          <a:p>
            <a:pPr algn="r">
              <a:lnSpc>
                <a:spcPct val="100000"/>
              </a:lnSpc>
            </a:pPr>
            <a:fld id="{9BF53821-A81F-4352-8BCF-CFC1FE2C42C4}"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1143000" y="685800"/>
            <a:ext cx="4571640" cy="3428640"/>
          </a:xfrm>
          <a:prstGeom prst="rect">
            <a:avLst/>
          </a:prstGeom>
        </p:spPr>
      </p:sp>
      <p:sp>
        <p:nvSpPr>
          <p:cNvPr id="515"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16" name="TextShape 3"/>
          <p:cNvSpPr txBox="1"/>
          <p:nvPr/>
        </p:nvSpPr>
        <p:spPr>
          <a:xfrm>
            <a:off x="3884760" y="8685360"/>
            <a:ext cx="2971440" cy="456840"/>
          </a:xfrm>
          <a:prstGeom prst="rect">
            <a:avLst/>
          </a:prstGeom>
          <a:noFill/>
          <a:ln>
            <a:noFill/>
          </a:ln>
        </p:spPr>
        <p:txBody>
          <a:bodyPr anchor="b"/>
          <a:p>
            <a:pPr algn="r">
              <a:lnSpc>
                <a:spcPct val="100000"/>
              </a:lnSpc>
            </a:pPr>
            <a:fld id="{2B1117FE-CC85-4111-A4DC-3D3E4F795904}"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1143000" y="685800"/>
            <a:ext cx="4571640" cy="3428640"/>
          </a:xfrm>
          <a:prstGeom prst="rect">
            <a:avLst/>
          </a:prstGeom>
        </p:spPr>
      </p:sp>
      <p:sp>
        <p:nvSpPr>
          <p:cNvPr id="518"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19" name="TextShape 3"/>
          <p:cNvSpPr txBox="1"/>
          <p:nvPr/>
        </p:nvSpPr>
        <p:spPr>
          <a:xfrm>
            <a:off x="3884760" y="8685360"/>
            <a:ext cx="2971440" cy="456840"/>
          </a:xfrm>
          <a:prstGeom prst="rect">
            <a:avLst/>
          </a:prstGeom>
          <a:noFill/>
          <a:ln>
            <a:noFill/>
          </a:ln>
        </p:spPr>
        <p:txBody>
          <a:bodyPr anchor="b"/>
          <a:p>
            <a:pPr algn="r">
              <a:lnSpc>
                <a:spcPct val="100000"/>
              </a:lnSpc>
            </a:pPr>
            <a:fld id="{057A8589-8222-40E6-B0C5-46E4F0EDC85C}"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1143000" y="685800"/>
            <a:ext cx="4571640" cy="3428640"/>
          </a:xfrm>
          <a:prstGeom prst="rect">
            <a:avLst/>
          </a:prstGeom>
        </p:spPr>
      </p:sp>
      <p:sp>
        <p:nvSpPr>
          <p:cNvPr id="521"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22" name="TextShape 3"/>
          <p:cNvSpPr txBox="1"/>
          <p:nvPr/>
        </p:nvSpPr>
        <p:spPr>
          <a:xfrm>
            <a:off x="3884760" y="8685360"/>
            <a:ext cx="2971440" cy="456840"/>
          </a:xfrm>
          <a:prstGeom prst="rect">
            <a:avLst/>
          </a:prstGeom>
          <a:noFill/>
          <a:ln>
            <a:noFill/>
          </a:ln>
        </p:spPr>
        <p:txBody>
          <a:bodyPr anchor="b"/>
          <a:p>
            <a:pPr algn="r">
              <a:lnSpc>
                <a:spcPct val="100000"/>
              </a:lnSpc>
            </a:pPr>
            <a:fld id="{F5DC416B-D090-435F-9D9D-2B7609E956DE}"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1143000" y="685800"/>
            <a:ext cx="4571640" cy="3428640"/>
          </a:xfrm>
          <a:prstGeom prst="rect">
            <a:avLst/>
          </a:prstGeom>
        </p:spPr>
      </p:sp>
      <p:sp>
        <p:nvSpPr>
          <p:cNvPr id="524"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25" name="TextShape 3"/>
          <p:cNvSpPr txBox="1"/>
          <p:nvPr/>
        </p:nvSpPr>
        <p:spPr>
          <a:xfrm>
            <a:off x="3884760" y="8685360"/>
            <a:ext cx="2971440" cy="456840"/>
          </a:xfrm>
          <a:prstGeom prst="rect">
            <a:avLst/>
          </a:prstGeom>
          <a:noFill/>
          <a:ln>
            <a:noFill/>
          </a:ln>
        </p:spPr>
        <p:txBody>
          <a:bodyPr anchor="b"/>
          <a:p>
            <a:pPr algn="r">
              <a:lnSpc>
                <a:spcPct val="100000"/>
              </a:lnSpc>
            </a:pPr>
            <a:fld id="{07CF113F-DEE8-4456-82F2-0656549CC3F8}"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1143000" y="685800"/>
            <a:ext cx="4571640" cy="3428640"/>
          </a:xfrm>
          <a:prstGeom prst="rect">
            <a:avLst/>
          </a:prstGeom>
        </p:spPr>
      </p:sp>
      <p:sp>
        <p:nvSpPr>
          <p:cNvPr id="527"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28" name="TextShape 3"/>
          <p:cNvSpPr txBox="1"/>
          <p:nvPr/>
        </p:nvSpPr>
        <p:spPr>
          <a:xfrm>
            <a:off x="3884760" y="8685360"/>
            <a:ext cx="2971440" cy="456840"/>
          </a:xfrm>
          <a:prstGeom prst="rect">
            <a:avLst/>
          </a:prstGeom>
          <a:noFill/>
          <a:ln>
            <a:noFill/>
          </a:ln>
        </p:spPr>
        <p:txBody>
          <a:bodyPr anchor="b"/>
          <a:p>
            <a:pPr algn="r">
              <a:lnSpc>
                <a:spcPct val="100000"/>
              </a:lnSpc>
            </a:pPr>
            <a:fld id="{CD00EBBD-1DF8-4EC1-BFBF-09708BE2F190}"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1143000" y="685800"/>
            <a:ext cx="4571640" cy="3428640"/>
          </a:xfrm>
          <a:prstGeom prst="rect">
            <a:avLst/>
          </a:prstGeom>
        </p:spPr>
      </p:sp>
      <p:sp>
        <p:nvSpPr>
          <p:cNvPr id="530"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31" name="TextShape 3"/>
          <p:cNvSpPr txBox="1"/>
          <p:nvPr/>
        </p:nvSpPr>
        <p:spPr>
          <a:xfrm>
            <a:off x="3884760" y="8685360"/>
            <a:ext cx="2971440" cy="456840"/>
          </a:xfrm>
          <a:prstGeom prst="rect">
            <a:avLst/>
          </a:prstGeom>
          <a:noFill/>
          <a:ln>
            <a:noFill/>
          </a:ln>
        </p:spPr>
        <p:txBody>
          <a:bodyPr anchor="b"/>
          <a:p>
            <a:pPr algn="r">
              <a:lnSpc>
                <a:spcPct val="100000"/>
              </a:lnSpc>
            </a:pPr>
            <a:fld id="{FE3CE7A9-35ED-4B05-AF2B-403CC56927C0}"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1143000" y="685800"/>
            <a:ext cx="4571640" cy="3428640"/>
          </a:xfrm>
          <a:prstGeom prst="rect">
            <a:avLst/>
          </a:prstGeom>
        </p:spPr>
      </p:sp>
      <p:sp>
        <p:nvSpPr>
          <p:cNvPr id="533"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34" name="TextShape 3"/>
          <p:cNvSpPr txBox="1"/>
          <p:nvPr/>
        </p:nvSpPr>
        <p:spPr>
          <a:xfrm>
            <a:off x="3884760" y="8685360"/>
            <a:ext cx="2971440" cy="456840"/>
          </a:xfrm>
          <a:prstGeom prst="rect">
            <a:avLst/>
          </a:prstGeom>
          <a:noFill/>
          <a:ln>
            <a:noFill/>
          </a:ln>
        </p:spPr>
        <p:txBody>
          <a:bodyPr anchor="b"/>
          <a:p>
            <a:pPr algn="r">
              <a:lnSpc>
                <a:spcPct val="100000"/>
              </a:lnSpc>
            </a:pPr>
            <a:fld id="{46A8F81B-50B9-46A3-BDFF-BE679945ADB8}"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1143000" y="685800"/>
            <a:ext cx="4571640" cy="3428640"/>
          </a:xfrm>
          <a:prstGeom prst="rect">
            <a:avLst/>
          </a:prstGeom>
        </p:spPr>
      </p:sp>
      <p:sp>
        <p:nvSpPr>
          <p:cNvPr id="536"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37" name="TextShape 3"/>
          <p:cNvSpPr txBox="1"/>
          <p:nvPr/>
        </p:nvSpPr>
        <p:spPr>
          <a:xfrm>
            <a:off x="3884760" y="8685360"/>
            <a:ext cx="2971440" cy="456840"/>
          </a:xfrm>
          <a:prstGeom prst="rect">
            <a:avLst/>
          </a:prstGeom>
          <a:noFill/>
          <a:ln>
            <a:noFill/>
          </a:ln>
        </p:spPr>
        <p:txBody>
          <a:bodyPr anchor="b"/>
          <a:p>
            <a:pPr algn="r">
              <a:lnSpc>
                <a:spcPct val="100000"/>
              </a:lnSpc>
            </a:pPr>
            <a:fld id="{C574EDDA-475E-4A51-B3C6-395216BF2B07}"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sldImg"/>
          </p:nvPr>
        </p:nvSpPr>
        <p:spPr>
          <a:xfrm>
            <a:off x="1143000" y="685800"/>
            <a:ext cx="4571640" cy="3428640"/>
          </a:xfrm>
          <a:prstGeom prst="rect">
            <a:avLst/>
          </a:prstGeom>
        </p:spPr>
      </p:sp>
      <p:sp>
        <p:nvSpPr>
          <p:cNvPr id="539"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40" name="TextShape 3"/>
          <p:cNvSpPr txBox="1"/>
          <p:nvPr/>
        </p:nvSpPr>
        <p:spPr>
          <a:xfrm>
            <a:off x="3884760" y="8685360"/>
            <a:ext cx="2971440" cy="456840"/>
          </a:xfrm>
          <a:prstGeom prst="rect">
            <a:avLst/>
          </a:prstGeom>
          <a:noFill/>
          <a:ln>
            <a:noFill/>
          </a:ln>
        </p:spPr>
        <p:txBody>
          <a:bodyPr anchor="b"/>
          <a:p>
            <a:pPr algn="r">
              <a:lnSpc>
                <a:spcPct val="100000"/>
              </a:lnSpc>
            </a:pPr>
            <a:fld id="{AE4389FF-40FA-41FC-94DE-8DCB298990F2}"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1143000" y="685800"/>
            <a:ext cx="4571640" cy="3428640"/>
          </a:xfrm>
          <a:prstGeom prst="rect">
            <a:avLst/>
          </a:prstGeom>
        </p:spPr>
      </p:sp>
      <p:sp>
        <p:nvSpPr>
          <p:cNvPr id="542"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43" name="TextShape 3"/>
          <p:cNvSpPr txBox="1"/>
          <p:nvPr/>
        </p:nvSpPr>
        <p:spPr>
          <a:xfrm>
            <a:off x="3884760" y="8685360"/>
            <a:ext cx="2971440" cy="456840"/>
          </a:xfrm>
          <a:prstGeom prst="rect">
            <a:avLst/>
          </a:prstGeom>
          <a:noFill/>
          <a:ln>
            <a:noFill/>
          </a:ln>
        </p:spPr>
        <p:txBody>
          <a:bodyPr anchor="b"/>
          <a:p>
            <a:pPr algn="r">
              <a:lnSpc>
                <a:spcPct val="100000"/>
              </a:lnSpc>
            </a:pPr>
            <a:fld id="{ACE5B786-E829-4556-BA31-0BE275AF6FB7}"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sldImg"/>
          </p:nvPr>
        </p:nvSpPr>
        <p:spPr>
          <a:xfrm>
            <a:off x="1143000" y="685800"/>
            <a:ext cx="4571640" cy="3428640"/>
          </a:xfrm>
          <a:prstGeom prst="rect">
            <a:avLst/>
          </a:prstGeom>
        </p:spPr>
      </p:sp>
      <p:sp>
        <p:nvSpPr>
          <p:cNvPr id="545"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46" name="TextShape 3"/>
          <p:cNvSpPr txBox="1"/>
          <p:nvPr/>
        </p:nvSpPr>
        <p:spPr>
          <a:xfrm>
            <a:off x="3884760" y="8685360"/>
            <a:ext cx="2971440" cy="456840"/>
          </a:xfrm>
          <a:prstGeom prst="rect">
            <a:avLst/>
          </a:prstGeom>
          <a:noFill/>
          <a:ln>
            <a:noFill/>
          </a:ln>
        </p:spPr>
        <p:txBody>
          <a:bodyPr anchor="b"/>
          <a:p>
            <a:pPr algn="r">
              <a:lnSpc>
                <a:spcPct val="100000"/>
              </a:lnSpc>
            </a:pPr>
            <a:fld id="{3664C885-C9E7-495D-8869-2EE4408A75CE}"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1143000" y="685800"/>
            <a:ext cx="4571640" cy="3428640"/>
          </a:xfrm>
          <a:prstGeom prst="rect">
            <a:avLst/>
          </a:prstGeom>
        </p:spPr>
      </p:sp>
      <p:sp>
        <p:nvSpPr>
          <p:cNvPr id="485"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486" name="TextShape 3"/>
          <p:cNvSpPr txBox="1"/>
          <p:nvPr/>
        </p:nvSpPr>
        <p:spPr>
          <a:xfrm>
            <a:off x="3884760" y="8685360"/>
            <a:ext cx="2971440" cy="456840"/>
          </a:xfrm>
          <a:prstGeom prst="rect">
            <a:avLst/>
          </a:prstGeom>
          <a:noFill/>
          <a:ln>
            <a:noFill/>
          </a:ln>
        </p:spPr>
        <p:txBody>
          <a:bodyPr anchor="b"/>
          <a:p>
            <a:pPr algn="r">
              <a:lnSpc>
                <a:spcPct val="100000"/>
              </a:lnSpc>
            </a:pPr>
            <a:fld id="{ACA50082-83C0-4B20-8921-D0AFAC840703}"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1143000" y="685800"/>
            <a:ext cx="4571640" cy="3428640"/>
          </a:xfrm>
          <a:prstGeom prst="rect">
            <a:avLst/>
          </a:prstGeom>
        </p:spPr>
      </p:sp>
      <p:sp>
        <p:nvSpPr>
          <p:cNvPr id="548"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49" name="TextShape 3"/>
          <p:cNvSpPr txBox="1"/>
          <p:nvPr/>
        </p:nvSpPr>
        <p:spPr>
          <a:xfrm>
            <a:off x="3884760" y="8685360"/>
            <a:ext cx="2971440" cy="456840"/>
          </a:xfrm>
          <a:prstGeom prst="rect">
            <a:avLst/>
          </a:prstGeom>
          <a:noFill/>
          <a:ln>
            <a:noFill/>
          </a:ln>
        </p:spPr>
        <p:txBody>
          <a:bodyPr anchor="b"/>
          <a:p>
            <a:pPr algn="r">
              <a:lnSpc>
                <a:spcPct val="100000"/>
              </a:lnSpc>
            </a:pPr>
            <a:fld id="{CCCB6F08-A5FA-4601-ABB4-C841D9C14010}"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sldImg"/>
          </p:nvPr>
        </p:nvSpPr>
        <p:spPr>
          <a:xfrm>
            <a:off x="1143000" y="685800"/>
            <a:ext cx="4571640" cy="3428640"/>
          </a:xfrm>
          <a:prstGeom prst="rect">
            <a:avLst/>
          </a:prstGeom>
        </p:spPr>
      </p:sp>
      <p:sp>
        <p:nvSpPr>
          <p:cNvPr id="551"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52" name="TextShape 3"/>
          <p:cNvSpPr txBox="1"/>
          <p:nvPr/>
        </p:nvSpPr>
        <p:spPr>
          <a:xfrm>
            <a:off x="3884760" y="8685360"/>
            <a:ext cx="2971440" cy="456840"/>
          </a:xfrm>
          <a:prstGeom prst="rect">
            <a:avLst/>
          </a:prstGeom>
          <a:noFill/>
          <a:ln>
            <a:noFill/>
          </a:ln>
        </p:spPr>
        <p:txBody>
          <a:bodyPr anchor="b"/>
          <a:p>
            <a:pPr algn="r">
              <a:lnSpc>
                <a:spcPct val="100000"/>
              </a:lnSpc>
            </a:pPr>
            <a:fld id="{7EEB7DD0-F490-4CA9-9A49-851FECDB7CF6}"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1143000" y="685800"/>
            <a:ext cx="4571640" cy="3428640"/>
          </a:xfrm>
          <a:prstGeom prst="rect">
            <a:avLst/>
          </a:prstGeom>
        </p:spPr>
      </p:sp>
      <p:sp>
        <p:nvSpPr>
          <p:cNvPr id="488"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489" name="TextShape 3"/>
          <p:cNvSpPr txBox="1"/>
          <p:nvPr/>
        </p:nvSpPr>
        <p:spPr>
          <a:xfrm>
            <a:off x="3884760" y="8685360"/>
            <a:ext cx="2971440" cy="456840"/>
          </a:xfrm>
          <a:prstGeom prst="rect">
            <a:avLst/>
          </a:prstGeom>
          <a:noFill/>
          <a:ln>
            <a:noFill/>
          </a:ln>
        </p:spPr>
        <p:txBody>
          <a:bodyPr anchor="b"/>
          <a:p>
            <a:pPr algn="r">
              <a:lnSpc>
                <a:spcPct val="100000"/>
              </a:lnSpc>
            </a:pPr>
            <a:fld id="{6BDAC0B4-A979-4D85-8C39-A4F7FB8A8DF5}"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1143000" y="685800"/>
            <a:ext cx="4571640" cy="3428640"/>
          </a:xfrm>
          <a:prstGeom prst="rect">
            <a:avLst/>
          </a:prstGeom>
        </p:spPr>
      </p:sp>
      <p:sp>
        <p:nvSpPr>
          <p:cNvPr id="554"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55" name="TextShape 3"/>
          <p:cNvSpPr txBox="1"/>
          <p:nvPr/>
        </p:nvSpPr>
        <p:spPr>
          <a:xfrm>
            <a:off x="3884760" y="8685360"/>
            <a:ext cx="2971440" cy="456840"/>
          </a:xfrm>
          <a:prstGeom prst="rect">
            <a:avLst/>
          </a:prstGeom>
          <a:noFill/>
          <a:ln>
            <a:noFill/>
          </a:ln>
        </p:spPr>
        <p:txBody>
          <a:bodyPr anchor="b"/>
          <a:p>
            <a:pPr algn="r">
              <a:lnSpc>
                <a:spcPct val="100000"/>
              </a:lnSpc>
            </a:pPr>
            <a:fld id="{2887EA9C-3800-4450-AE2F-1D887FCA212B}"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sldImg"/>
          </p:nvPr>
        </p:nvSpPr>
        <p:spPr>
          <a:xfrm>
            <a:off x="1143000" y="685800"/>
            <a:ext cx="4571640" cy="3428640"/>
          </a:xfrm>
          <a:prstGeom prst="rect">
            <a:avLst/>
          </a:prstGeom>
        </p:spPr>
      </p:sp>
      <p:sp>
        <p:nvSpPr>
          <p:cNvPr id="557"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558" name="TextShape 3"/>
          <p:cNvSpPr txBox="1"/>
          <p:nvPr/>
        </p:nvSpPr>
        <p:spPr>
          <a:xfrm>
            <a:off x="3884760" y="8685360"/>
            <a:ext cx="2971440" cy="456840"/>
          </a:xfrm>
          <a:prstGeom prst="rect">
            <a:avLst/>
          </a:prstGeom>
          <a:noFill/>
          <a:ln>
            <a:noFill/>
          </a:ln>
        </p:spPr>
        <p:txBody>
          <a:bodyPr anchor="b"/>
          <a:p>
            <a:pPr algn="r">
              <a:lnSpc>
                <a:spcPct val="100000"/>
              </a:lnSpc>
            </a:pPr>
            <a:fld id="{4FF37139-8BE0-4C5E-A7B8-48A520170706}"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PlaceHolder 1"/>
          <p:cNvSpPr>
            <a:spLocks noGrp="1"/>
          </p:cNvSpPr>
          <p:nvPr>
            <p:ph type="sldImg"/>
          </p:nvPr>
        </p:nvSpPr>
        <p:spPr>
          <a:xfrm>
            <a:off x="1143000" y="685800"/>
            <a:ext cx="4571640" cy="3428640"/>
          </a:xfrm>
          <a:prstGeom prst="rect">
            <a:avLst/>
          </a:prstGeom>
        </p:spPr>
      </p:sp>
      <p:sp>
        <p:nvSpPr>
          <p:cNvPr id="491"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492" name="TextShape 3"/>
          <p:cNvSpPr txBox="1"/>
          <p:nvPr/>
        </p:nvSpPr>
        <p:spPr>
          <a:xfrm>
            <a:off x="3884760" y="8685360"/>
            <a:ext cx="2971440" cy="456840"/>
          </a:xfrm>
          <a:prstGeom prst="rect">
            <a:avLst/>
          </a:prstGeom>
          <a:noFill/>
          <a:ln>
            <a:noFill/>
          </a:ln>
        </p:spPr>
        <p:txBody>
          <a:bodyPr anchor="b"/>
          <a:p>
            <a:pPr algn="r">
              <a:lnSpc>
                <a:spcPct val="100000"/>
              </a:lnSpc>
            </a:pPr>
            <a:fld id="{2AF6ECFE-86FD-4D4B-8C0A-DE7FDA959A09}" type="slidenum">
              <a:rPr b="0" lang="en-IN" sz="1400" spc="-1" strike="noStrike">
                <a:latin typeface="Times New Roman"/>
              </a:rPr>
              <a:t>&lt;number&gt;</a:t>
            </a:fld>
            <a:endParaRPr b="0" lang="en-IN"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sldImg"/>
          </p:nvPr>
        </p:nvSpPr>
        <p:spPr>
          <a:xfrm>
            <a:off x="1143000" y="685800"/>
            <a:ext cx="4571640" cy="3428640"/>
          </a:xfrm>
          <a:prstGeom prst="rect">
            <a:avLst/>
          </a:prstGeom>
        </p:spPr>
      </p:sp>
      <p:sp>
        <p:nvSpPr>
          <p:cNvPr id="494" name="PlaceHolder 2"/>
          <p:cNvSpPr>
            <a:spLocks noGrp="1"/>
          </p:cNvSpPr>
          <p:nvPr>
            <p:ph type="body"/>
          </p:nvPr>
        </p:nvSpPr>
        <p:spPr>
          <a:xfrm>
            <a:off x="685800" y="4343400"/>
            <a:ext cx="5486040" cy="4114440"/>
          </a:xfrm>
          <a:prstGeom prst="rect">
            <a:avLst/>
          </a:prstGeom>
        </p:spPr>
        <p:txBody>
          <a:bodyPr/>
          <a:p>
            <a:endParaRPr b="0" lang="en-IN" sz="2000" spc="-1" strike="noStrike">
              <a:latin typeface="Arial"/>
            </a:endParaRPr>
          </a:p>
        </p:txBody>
      </p:sp>
      <p:sp>
        <p:nvSpPr>
          <p:cNvPr id="495" name="TextShape 3"/>
          <p:cNvSpPr txBox="1"/>
          <p:nvPr/>
        </p:nvSpPr>
        <p:spPr>
          <a:xfrm>
            <a:off x="3884760" y="8685360"/>
            <a:ext cx="2971440" cy="456840"/>
          </a:xfrm>
          <a:prstGeom prst="rect">
            <a:avLst/>
          </a:prstGeom>
          <a:noFill/>
          <a:ln>
            <a:noFill/>
          </a:ln>
        </p:spPr>
        <p:txBody>
          <a:bodyPr anchor="b"/>
          <a:p>
            <a:pPr algn="r">
              <a:lnSpc>
                <a:spcPct val="100000"/>
              </a:lnSpc>
            </a:pPr>
            <a:fld id="{51DFD77A-9E9B-41CA-81B5-EA4116EFD9EA}" type="slidenum">
              <a:rPr b="0" lang="en-IN" sz="1400" spc="-1" strike="noStrike">
                <a:latin typeface="Times New Roman"/>
              </a:rPr>
              <a:t>&lt;number&gt;</a:t>
            </a:fld>
            <a:endParaRPr b="0" lang="en-IN"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31" name="PlaceHolder 2"/>
          <p:cNvSpPr>
            <a:spLocks noGrp="1"/>
          </p:cNvSpPr>
          <p:nvPr>
            <p:ph type="body"/>
          </p:nvPr>
        </p:nvSpPr>
        <p:spPr>
          <a:xfrm>
            <a:off x="457200" y="177408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3"/>
          <p:cNvSpPr>
            <a:spLocks noGrp="1"/>
          </p:cNvSpPr>
          <p:nvPr>
            <p:ph type="body"/>
          </p:nvPr>
        </p:nvSpPr>
        <p:spPr>
          <a:xfrm>
            <a:off x="457200" y="418932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34"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35"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36" name="PlaceHolder 4"/>
          <p:cNvSpPr>
            <a:spLocks noGrp="1"/>
          </p:cNvSpPr>
          <p:nvPr>
            <p:ph type="body"/>
          </p:nvPr>
        </p:nvSpPr>
        <p:spPr>
          <a:xfrm>
            <a:off x="45720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5"/>
          <p:cNvSpPr>
            <a:spLocks noGrp="1"/>
          </p:cNvSpPr>
          <p:nvPr>
            <p:ph type="body"/>
          </p:nvPr>
        </p:nvSpPr>
        <p:spPr>
          <a:xfrm>
            <a:off x="252648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39" name="PlaceHolder 2"/>
          <p:cNvSpPr>
            <a:spLocks noGrp="1"/>
          </p:cNvSpPr>
          <p:nvPr>
            <p:ph type="body"/>
          </p:nvPr>
        </p:nvSpPr>
        <p:spPr>
          <a:xfrm>
            <a:off x="45720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3"/>
          <p:cNvSpPr>
            <a:spLocks noGrp="1"/>
          </p:cNvSpPr>
          <p:nvPr>
            <p:ph type="body"/>
          </p:nvPr>
        </p:nvSpPr>
        <p:spPr>
          <a:xfrm>
            <a:off x="182268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4"/>
          <p:cNvSpPr>
            <a:spLocks noGrp="1"/>
          </p:cNvSpPr>
          <p:nvPr>
            <p:ph type="body"/>
          </p:nvPr>
        </p:nvSpPr>
        <p:spPr>
          <a:xfrm>
            <a:off x="318780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42" name="PlaceHolder 5"/>
          <p:cNvSpPr>
            <a:spLocks noGrp="1"/>
          </p:cNvSpPr>
          <p:nvPr>
            <p:ph type="body"/>
          </p:nvPr>
        </p:nvSpPr>
        <p:spPr>
          <a:xfrm>
            <a:off x="45720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43" name="PlaceHolder 6"/>
          <p:cNvSpPr>
            <a:spLocks noGrp="1"/>
          </p:cNvSpPr>
          <p:nvPr>
            <p:ph type="body"/>
          </p:nvPr>
        </p:nvSpPr>
        <p:spPr>
          <a:xfrm>
            <a:off x="182268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44" name="PlaceHolder 7"/>
          <p:cNvSpPr>
            <a:spLocks noGrp="1"/>
          </p:cNvSpPr>
          <p:nvPr>
            <p:ph type="body"/>
          </p:nvPr>
        </p:nvSpPr>
        <p:spPr>
          <a:xfrm>
            <a:off x="318780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53" name="PlaceHolder 2"/>
          <p:cNvSpPr>
            <a:spLocks noGrp="1"/>
          </p:cNvSpPr>
          <p:nvPr>
            <p:ph type="subTitle"/>
          </p:nvPr>
        </p:nvSpPr>
        <p:spPr>
          <a:xfrm>
            <a:off x="457200" y="1774080"/>
            <a:ext cx="4038120" cy="4623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55" name="PlaceHolder 2"/>
          <p:cNvSpPr>
            <a:spLocks noGrp="1"/>
          </p:cNvSpPr>
          <p:nvPr>
            <p:ph type="body"/>
          </p:nvPr>
        </p:nvSpPr>
        <p:spPr>
          <a:xfrm>
            <a:off x="457200" y="1774080"/>
            <a:ext cx="4038120" cy="46234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57" name="PlaceHolder 2"/>
          <p:cNvSpPr>
            <a:spLocks noGrp="1"/>
          </p:cNvSpPr>
          <p:nvPr>
            <p:ph type="body"/>
          </p:nvPr>
        </p:nvSpPr>
        <p:spPr>
          <a:xfrm>
            <a:off x="45720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58" name="PlaceHolder 3"/>
          <p:cNvSpPr>
            <a:spLocks noGrp="1"/>
          </p:cNvSpPr>
          <p:nvPr>
            <p:ph type="body"/>
          </p:nvPr>
        </p:nvSpPr>
        <p:spPr>
          <a:xfrm>
            <a:off x="252648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457200" y="152280"/>
            <a:ext cx="8229240" cy="57985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62"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63" name="PlaceHolder 3"/>
          <p:cNvSpPr>
            <a:spLocks noGrp="1"/>
          </p:cNvSpPr>
          <p:nvPr>
            <p:ph type="body"/>
          </p:nvPr>
        </p:nvSpPr>
        <p:spPr>
          <a:xfrm>
            <a:off x="252648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4"/>
          <p:cNvSpPr>
            <a:spLocks noGrp="1"/>
          </p:cNvSpPr>
          <p:nvPr>
            <p:ph type="body"/>
          </p:nvPr>
        </p:nvSpPr>
        <p:spPr>
          <a:xfrm>
            <a:off x="45720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0" name="PlaceHolder 2"/>
          <p:cNvSpPr>
            <a:spLocks noGrp="1"/>
          </p:cNvSpPr>
          <p:nvPr>
            <p:ph type="subTitle"/>
          </p:nvPr>
        </p:nvSpPr>
        <p:spPr>
          <a:xfrm>
            <a:off x="457200" y="1774080"/>
            <a:ext cx="4038120" cy="4623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66" name="PlaceHolder 2"/>
          <p:cNvSpPr>
            <a:spLocks noGrp="1"/>
          </p:cNvSpPr>
          <p:nvPr>
            <p:ph type="body"/>
          </p:nvPr>
        </p:nvSpPr>
        <p:spPr>
          <a:xfrm>
            <a:off x="45720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67"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68" name="PlaceHolder 4"/>
          <p:cNvSpPr>
            <a:spLocks noGrp="1"/>
          </p:cNvSpPr>
          <p:nvPr>
            <p:ph type="body"/>
          </p:nvPr>
        </p:nvSpPr>
        <p:spPr>
          <a:xfrm>
            <a:off x="252648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70"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71"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72" name="PlaceHolder 4"/>
          <p:cNvSpPr>
            <a:spLocks noGrp="1"/>
          </p:cNvSpPr>
          <p:nvPr>
            <p:ph type="body"/>
          </p:nvPr>
        </p:nvSpPr>
        <p:spPr>
          <a:xfrm>
            <a:off x="457200" y="418932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74" name="PlaceHolder 2"/>
          <p:cNvSpPr>
            <a:spLocks noGrp="1"/>
          </p:cNvSpPr>
          <p:nvPr>
            <p:ph type="body"/>
          </p:nvPr>
        </p:nvSpPr>
        <p:spPr>
          <a:xfrm>
            <a:off x="457200" y="177408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75" name="PlaceHolder 3"/>
          <p:cNvSpPr>
            <a:spLocks noGrp="1"/>
          </p:cNvSpPr>
          <p:nvPr>
            <p:ph type="body"/>
          </p:nvPr>
        </p:nvSpPr>
        <p:spPr>
          <a:xfrm>
            <a:off x="457200" y="418932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77"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78"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79" name="PlaceHolder 4"/>
          <p:cNvSpPr>
            <a:spLocks noGrp="1"/>
          </p:cNvSpPr>
          <p:nvPr>
            <p:ph type="body"/>
          </p:nvPr>
        </p:nvSpPr>
        <p:spPr>
          <a:xfrm>
            <a:off x="45720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5"/>
          <p:cNvSpPr>
            <a:spLocks noGrp="1"/>
          </p:cNvSpPr>
          <p:nvPr>
            <p:ph type="body"/>
          </p:nvPr>
        </p:nvSpPr>
        <p:spPr>
          <a:xfrm>
            <a:off x="252648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82" name="PlaceHolder 2"/>
          <p:cNvSpPr>
            <a:spLocks noGrp="1"/>
          </p:cNvSpPr>
          <p:nvPr>
            <p:ph type="body"/>
          </p:nvPr>
        </p:nvSpPr>
        <p:spPr>
          <a:xfrm>
            <a:off x="45720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83" name="PlaceHolder 3"/>
          <p:cNvSpPr>
            <a:spLocks noGrp="1"/>
          </p:cNvSpPr>
          <p:nvPr>
            <p:ph type="body"/>
          </p:nvPr>
        </p:nvSpPr>
        <p:spPr>
          <a:xfrm>
            <a:off x="182268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84" name="PlaceHolder 4"/>
          <p:cNvSpPr>
            <a:spLocks noGrp="1"/>
          </p:cNvSpPr>
          <p:nvPr>
            <p:ph type="body"/>
          </p:nvPr>
        </p:nvSpPr>
        <p:spPr>
          <a:xfrm>
            <a:off x="318780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85" name="PlaceHolder 5"/>
          <p:cNvSpPr>
            <a:spLocks noGrp="1"/>
          </p:cNvSpPr>
          <p:nvPr>
            <p:ph type="body"/>
          </p:nvPr>
        </p:nvSpPr>
        <p:spPr>
          <a:xfrm>
            <a:off x="45720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86" name="PlaceHolder 6"/>
          <p:cNvSpPr>
            <a:spLocks noGrp="1"/>
          </p:cNvSpPr>
          <p:nvPr>
            <p:ph type="body"/>
          </p:nvPr>
        </p:nvSpPr>
        <p:spPr>
          <a:xfrm>
            <a:off x="182268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87" name="PlaceHolder 7"/>
          <p:cNvSpPr>
            <a:spLocks noGrp="1"/>
          </p:cNvSpPr>
          <p:nvPr>
            <p:ph type="body"/>
          </p:nvPr>
        </p:nvSpPr>
        <p:spPr>
          <a:xfrm>
            <a:off x="318780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98" name="PlaceHolder 2"/>
          <p:cNvSpPr>
            <a:spLocks noGrp="1"/>
          </p:cNvSpPr>
          <p:nvPr>
            <p:ph type="subTitle"/>
          </p:nvPr>
        </p:nvSpPr>
        <p:spPr>
          <a:xfrm>
            <a:off x="457200" y="1774080"/>
            <a:ext cx="4038120" cy="4623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00" name="PlaceHolder 2"/>
          <p:cNvSpPr>
            <a:spLocks noGrp="1"/>
          </p:cNvSpPr>
          <p:nvPr>
            <p:ph type="body"/>
          </p:nvPr>
        </p:nvSpPr>
        <p:spPr>
          <a:xfrm>
            <a:off x="457200" y="1774080"/>
            <a:ext cx="4038120" cy="46234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02" name="PlaceHolder 2"/>
          <p:cNvSpPr>
            <a:spLocks noGrp="1"/>
          </p:cNvSpPr>
          <p:nvPr>
            <p:ph type="body"/>
          </p:nvPr>
        </p:nvSpPr>
        <p:spPr>
          <a:xfrm>
            <a:off x="45720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103" name="PlaceHolder 3"/>
          <p:cNvSpPr>
            <a:spLocks noGrp="1"/>
          </p:cNvSpPr>
          <p:nvPr>
            <p:ph type="body"/>
          </p:nvPr>
        </p:nvSpPr>
        <p:spPr>
          <a:xfrm>
            <a:off x="252648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2" name="PlaceHolder 2"/>
          <p:cNvSpPr>
            <a:spLocks noGrp="1"/>
          </p:cNvSpPr>
          <p:nvPr>
            <p:ph type="body"/>
          </p:nvPr>
        </p:nvSpPr>
        <p:spPr>
          <a:xfrm>
            <a:off x="457200" y="1774080"/>
            <a:ext cx="4038120" cy="46234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5" name="PlaceHolder 1"/>
          <p:cNvSpPr>
            <a:spLocks noGrp="1"/>
          </p:cNvSpPr>
          <p:nvPr>
            <p:ph type="subTitle"/>
          </p:nvPr>
        </p:nvSpPr>
        <p:spPr>
          <a:xfrm>
            <a:off x="457200" y="152280"/>
            <a:ext cx="8229240" cy="57985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07"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08" name="PlaceHolder 3"/>
          <p:cNvSpPr>
            <a:spLocks noGrp="1"/>
          </p:cNvSpPr>
          <p:nvPr>
            <p:ph type="body"/>
          </p:nvPr>
        </p:nvSpPr>
        <p:spPr>
          <a:xfrm>
            <a:off x="252648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109" name="PlaceHolder 4"/>
          <p:cNvSpPr>
            <a:spLocks noGrp="1"/>
          </p:cNvSpPr>
          <p:nvPr>
            <p:ph type="body"/>
          </p:nvPr>
        </p:nvSpPr>
        <p:spPr>
          <a:xfrm>
            <a:off x="45720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11" name="PlaceHolder 2"/>
          <p:cNvSpPr>
            <a:spLocks noGrp="1"/>
          </p:cNvSpPr>
          <p:nvPr>
            <p:ph type="body"/>
          </p:nvPr>
        </p:nvSpPr>
        <p:spPr>
          <a:xfrm>
            <a:off x="45720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112"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13" name="PlaceHolder 4"/>
          <p:cNvSpPr>
            <a:spLocks noGrp="1"/>
          </p:cNvSpPr>
          <p:nvPr>
            <p:ph type="body"/>
          </p:nvPr>
        </p:nvSpPr>
        <p:spPr>
          <a:xfrm>
            <a:off x="252648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15"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16"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17" name="PlaceHolder 4"/>
          <p:cNvSpPr>
            <a:spLocks noGrp="1"/>
          </p:cNvSpPr>
          <p:nvPr>
            <p:ph type="body"/>
          </p:nvPr>
        </p:nvSpPr>
        <p:spPr>
          <a:xfrm>
            <a:off x="457200" y="418932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19" name="PlaceHolder 2"/>
          <p:cNvSpPr>
            <a:spLocks noGrp="1"/>
          </p:cNvSpPr>
          <p:nvPr>
            <p:ph type="body"/>
          </p:nvPr>
        </p:nvSpPr>
        <p:spPr>
          <a:xfrm>
            <a:off x="457200" y="177408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20" name="PlaceHolder 3"/>
          <p:cNvSpPr>
            <a:spLocks noGrp="1"/>
          </p:cNvSpPr>
          <p:nvPr>
            <p:ph type="body"/>
          </p:nvPr>
        </p:nvSpPr>
        <p:spPr>
          <a:xfrm>
            <a:off x="457200" y="418932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22"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23"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24" name="PlaceHolder 4"/>
          <p:cNvSpPr>
            <a:spLocks noGrp="1"/>
          </p:cNvSpPr>
          <p:nvPr>
            <p:ph type="body"/>
          </p:nvPr>
        </p:nvSpPr>
        <p:spPr>
          <a:xfrm>
            <a:off x="45720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25" name="PlaceHolder 5"/>
          <p:cNvSpPr>
            <a:spLocks noGrp="1"/>
          </p:cNvSpPr>
          <p:nvPr>
            <p:ph type="body"/>
          </p:nvPr>
        </p:nvSpPr>
        <p:spPr>
          <a:xfrm>
            <a:off x="252648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27" name="PlaceHolder 2"/>
          <p:cNvSpPr>
            <a:spLocks noGrp="1"/>
          </p:cNvSpPr>
          <p:nvPr>
            <p:ph type="body"/>
          </p:nvPr>
        </p:nvSpPr>
        <p:spPr>
          <a:xfrm>
            <a:off x="45720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28" name="PlaceHolder 3"/>
          <p:cNvSpPr>
            <a:spLocks noGrp="1"/>
          </p:cNvSpPr>
          <p:nvPr>
            <p:ph type="body"/>
          </p:nvPr>
        </p:nvSpPr>
        <p:spPr>
          <a:xfrm>
            <a:off x="182268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29" name="PlaceHolder 4"/>
          <p:cNvSpPr>
            <a:spLocks noGrp="1"/>
          </p:cNvSpPr>
          <p:nvPr>
            <p:ph type="body"/>
          </p:nvPr>
        </p:nvSpPr>
        <p:spPr>
          <a:xfrm>
            <a:off x="318780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30" name="PlaceHolder 5"/>
          <p:cNvSpPr>
            <a:spLocks noGrp="1"/>
          </p:cNvSpPr>
          <p:nvPr>
            <p:ph type="body"/>
          </p:nvPr>
        </p:nvSpPr>
        <p:spPr>
          <a:xfrm>
            <a:off x="45720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31" name="PlaceHolder 6"/>
          <p:cNvSpPr>
            <a:spLocks noGrp="1"/>
          </p:cNvSpPr>
          <p:nvPr>
            <p:ph type="body"/>
          </p:nvPr>
        </p:nvSpPr>
        <p:spPr>
          <a:xfrm>
            <a:off x="182268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32" name="PlaceHolder 7"/>
          <p:cNvSpPr>
            <a:spLocks noGrp="1"/>
          </p:cNvSpPr>
          <p:nvPr>
            <p:ph type="body"/>
          </p:nvPr>
        </p:nvSpPr>
        <p:spPr>
          <a:xfrm>
            <a:off x="318780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42" name="PlaceHolder 2"/>
          <p:cNvSpPr>
            <a:spLocks noGrp="1"/>
          </p:cNvSpPr>
          <p:nvPr>
            <p:ph type="subTitle"/>
          </p:nvPr>
        </p:nvSpPr>
        <p:spPr>
          <a:xfrm>
            <a:off x="457200" y="1774080"/>
            <a:ext cx="4038120" cy="46234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44" name="PlaceHolder 2"/>
          <p:cNvSpPr>
            <a:spLocks noGrp="1"/>
          </p:cNvSpPr>
          <p:nvPr>
            <p:ph type="body"/>
          </p:nvPr>
        </p:nvSpPr>
        <p:spPr>
          <a:xfrm>
            <a:off x="457200" y="1774080"/>
            <a:ext cx="4038120" cy="46234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4" name="PlaceHolder 2"/>
          <p:cNvSpPr>
            <a:spLocks noGrp="1"/>
          </p:cNvSpPr>
          <p:nvPr>
            <p:ph type="body"/>
          </p:nvPr>
        </p:nvSpPr>
        <p:spPr>
          <a:xfrm>
            <a:off x="45720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15" name="PlaceHolder 3"/>
          <p:cNvSpPr>
            <a:spLocks noGrp="1"/>
          </p:cNvSpPr>
          <p:nvPr>
            <p:ph type="body"/>
          </p:nvPr>
        </p:nvSpPr>
        <p:spPr>
          <a:xfrm>
            <a:off x="252648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46" name="PlaceHolder 2"/>
          <p:cNvSpPr>
            <a:spLocks noGrp="1"/>
          </p:cNvSpPr>
          <p:nvPr>
            <p:ph type="body"/>
          </p:nvPr>
        </p:nvSpPr>
        <p:spPr>
          <a:xfrm>
            <a:off x="45720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147" name="PlaceHolder 3"/>
          <p:cNvSpPr>
            <a:spLocks noGrp="1"/>
          </p:cNvSpPr>
          <p:nvPr>
            <p:ph type="body"/>
          </p:nvPr>
        </p:nvSpPr>
        <p:spPr>
          <a:xfrm>
            <a:off x="252648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9" name="PlaceHolder 1"/>
          <p:cNvSpPr>
            <a:spLocks noGrp="1"/>
          </p:cNvSpPr>
          <p:nvPr>
            <p:ph type="subTitle"/>
          </p:nvPr>
        </p:nvSpPr>
        <p:spPr>
          <a:xfrm>
            <a:off x="457200" y="152280"/>
            <a:ext cx="8229240" cy="57985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51"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52" name="PlaceHolder 3"/>
          <p:cNvSpPr>
            <a:spLocks noGrp="1"/>
          </p:cNvSpPr>
          <p:nvPr>
            <p:ph type="body"/>
          </p:nvPr>
        </p:nvSpPr>
        <p:spPr>
          <a:xfrm>
            <a:off x="252648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153" name="PlaceHolder 4"/>
          <p:cNvSpPr>
            <a:spLocks noGrp="1"/>
          </p:cNvSpPr>
          <p:nvPr>
            <p:ph type="body"/>
          </p:nvPr>
        </p:nvSpPr>
        <p:spPr>
          <a:xfrm>
            <a:off x="45720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55" name="PlaceHolder 2"/>
          <p:cNvSpPr>
            <a:spLocks noGrp="1"/>
          </p:cNvSpPr>
          <p:nvPr>
            <p:ph type="body"/>
          </p:nvPr>
        </p:nvSpPr>
        <p:spPr>
          <a:xfrm>
            <a:off x="45720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156"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57" name="PlaceHolder 4"/>
          <p:cNvSpPr>
            <a:spLocks noGrp="1"/>
          </p:cNvSpPr>
          <p:nvPr>
            <p:ph type="body"/>
          </p:nvPr>
        </p:nvSpPr>
        <p:spPr>
          <a:xfrm>
            <a:off x="252648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59"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60"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61" name="PlaceHolder 4"/>
          <p:cNvSpPr>
            <a:spLocks noGrp="1"/>
          </p:cNvSpPr>
          <p:nvPr>
            <p:ph type="body"/>
          </p:nvPr>
        </p:nvSpPr>
        <p:spPr>
          <a:xfrm>
            <a:off x="457200" y="418932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63" name="PlaceHolder 2"/>
          <p:cNvSpPr>
            <a:spLocks noGrp="1"/>
          </p:cNvSpPr>
          <p:nvPr>
            <p:ph type="body"/>
          </p:nvPr>
        </p:nvSpPr>
        <p:spPr>
          <a:xfrm>
            <a:off x="457200" y="177408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64" name="PlaceHolder 3"/>
          <p:cNvSpPr>
            <a:spLocks noGrp="1"/>
          </p:cNvSpPr>
          <p:nvPr>
            <p:ph type="body"/>
          </p:nvPr>
        </p:nvSpPr>
        <p:spPr>
          <a:xfrm>
            <a:off x="457200" y="418932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66"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67"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68" name="PlaceHolder 4"/>
          <p:cNvSpPr>
            <a:spLocks noGrp="1"/>
          </p:cNvSpPr>
          <p:nvPr>
            <p:ph type="body"/>
          </p:nvPr>
        </p:nvSpPr>
        <p:spPr>
          <a:xfrm>
            <a:off x="45720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69" name="PlaceHolder 5"/>
          <p:cNvSpPr>
            <a:spLocks noGrp="1"/>
          </p:cNvSpPr>
          <p:nvPr>
            <p:ph type="body"/>
          </p:nvPr>
        </p:nvSpPr>
        <p:spPr>
          <a:xfrm>
            <a:off x="252648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71" name="PlaceHolder 2"/>
          <p:cNvSpPr>
            <a:spLocks noGrp="1"/>
          </p:cNvSpPr>
          <p:nvPr>
            <p:ph type="body"/>
          </p:nvPr>
        </p:nvSpPr>
        <p:spPr>
          <a:xfrm>
            <a:off x="45720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72" name="PlaceHolder 3"/>
          <p:cNvSpPr>
            <a:spLocks noGrp="1"/>
          </p:cNvSpPr>
          <p:nvPr>
            <p:ph type="body"/>
          </p:nvPr>
        </p:nvSpPr>
        <p:spPr>
          <a:xfrm>
            <a:off x="182268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73" name="PlaceHolder 4"/>
          <p:cNvSpPr>
            <a:spLocks noGrp="1"/>
          </p:cNvSpPr>
          <p:nvPr>
            <p:ph type="body"/>
          </p:nvPr>
        </p:nvSpPr>
        <p:spPr>
          <a:xfrm>
            <a:off x="3187800" y="177408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74" name="PlaceHolder 5"/>
          <p:cNvSpPr>
            <a:spLocks noGrp="1"/>
          </p:cNvSpPr>
          <p:nvPr>
            <p:ph type="body"/>
          </p:nvPr>
        </p:nvSpPr>
        <p:spPr>
          <a:xfrm>
            <a:off x="45720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75" name="PlaceHolder 6"/>
          <p:cNvSpPr>
            <a:spLocks noGrp="1"/>
          </p:cNvSpPr>
          <p:nvPr>
            <p:ph type="body"/>
          </p:nvPr>
        </p:nvSpPr>
        <p:spPr>
          <a:xfrm>
            <a:off x="182268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176" name="PlaceHolder 7"/>
          <p:cNvSpPr>
            <a:spLocks noGrp="1"/>
          </p:cNvSpPr>
          <p:nvPr>
            <p:ph type="body"/>
          </p:nvPr>
        </p:nvSpPr>
        <p:spPr>
          <a:xfrm>
            <a:off x="3187800" y="4189320"/>
            <a:ext cx="129996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152280"/>
            <a:ext cx="8229240" cy="57985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19"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20" name="PlaceHolder 3"/>
          <p:cNvSpPr>
            <a:spLocks noGrp="1"/>
          </p:cNvSpPr>
          <p:nvPr>
            <p:ph type="body"/>
          </p:nvPr>
        </p:nvSpPr>
        <p:spPr>
          <a:xfrm>
            <a:off x="252648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4"/>
          <p:cNvSpPr>
            <a:spLocks noGrp="1"/>
          </p:cNvSpPr>
          <p:nvPr>
            <p:ph type="body"/>
          </p:nvPr>
        </p:nvSpPr>
        <p:spPr>
          <a:xfrm>
            <a:off x="45720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23" name="PlaceHolder 2"/>
          <p:cNvSpPr>
            <a:spLocks noGrp="1"/>
          </p:cNvSpPr>
          <p:nvPr>
            <p:ph type="body"/>
          </p:nvPr>
        </p:nvSpPr>
        <p:spPr>
          <a:xfrm>
            <a:off x="457200" y="1774080"/>
            <a:ext cx="1970280" cy="4623480"/>
          </a:xfrm>
          <a:prstGeom prst="rect">
            <a:avLst/>
          </a:prstGeom>
        </p:spPr>
        <p:txBody>
          <a:bodyPr lIns="0" rIns="0" tIns="0" bIns="0">
            <a:normAutofit/>
          </a:bodyPr>
          <a:p>
            <a:endParaRPr b="0" lang="en-IN" sz="1400" spc="-1" strike="noStrike">
              <a:solidFill>
                <a:srgbClr val="000000"/>
              </a:solidFill>
              <a:latin typeface="Arial"/>
            </a:endParaRPr>
          </a:p>
        </p:txBody>
      </p:sp>
      <p:sp>
        <p:nvSpPr>
          <p:cNvPr id="24"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4"/>
          <p:cNvSpPr>
            <a:spLocks noGrp="1"/>
          </p:cNvSpPr>
          <p:nvPr>
            <p:ph type="body"/>
          </p:nvPr>
        </p:nvSpPr>
        <p:spPr>
          <a:xfrm>
            <a:off x="2526480" y="418932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152280"/>
            <a:ext cx="8229240" cy="1250640"/>
          </a:xfrm>
          <a:prstGeom prst="rect">
            <a:avLst/>
          </a:prstGeom>
        </p:spPr>
        <p:txBody>
          <a:bodyPr lIns="0" rIns="0" tIns="0" bIns="0" anchor="ctr"/>
          <a:p>
            <a:endParaRPr b="0" lang="en-IN" sz="1400" spc="-1" strike="noStrike">
              <a:solidFill>
                <a:srgbClr val="000000"/>
              </a:solidFill>
              <a:latin typeface="Arial"/>
            </a:endParaRPr>
          </a:p>
        </p:txBody>
      </p:sp>
      <p:sp>
        <p:nvSpPr>
          <p:cNvPr id="27" name="PlaceHolder 2"/>
          <p:cNvSpPr>
            <a:spLocks noGrp="1"/>
          </p:cNvSpPr>
          <p:nvPr>
            <p:ph type="body"/>
          </p:nvPr>
        </p:nvSpPr>
        <p:spPr>
          <a:xfrm>
            <a:off x="45720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28" name="PlaceHolder 3"/>
          <p:cNvSpPr>
            <a:spLocks noGrp="1"/>
          </p:cNvSpPr>
          <p:nvPr>
            <p:ph type="body"/>
          </p:nvPr>
        </p:nvSpPr>
        <p:spPr>
          <a:xfrm>
            <a:off x="2526480" y="1774080"/>
            <a:ext cx="1970280" cy="2205360"/>
          </a:xfrm>
          <a:prstGeom prst="rect">
            <a:avLst/>
          </a:prstGeom>
        </p:spPr>
        <p:txBody>
          <a:bodyPr lIns="0" rIns="0" tIns="0" bIns="0">
            <a:normAutofit/>
          </a:bodyPr>
          <a:p>
            <a:endParaRPr b="0" lang="en-IN" sz="1400" spc="-1" strike="noStrike">
              <a:solidFill>
                <a:srgbClr val="000000"/>
              </a:solidFill>
              <a:latin typeface="Arial"/>
            </a:endParaRPr>
          </a:p>
        </p:txBody>
      </p:sp>
      <p:sp>
        <p:nvSpPr>
          <p:cNvPr id="29" name="PlaceHolder 4"/>
          <p:cNvSpPr>
            <a:spLocks noGrp="1"/>
          </p:cNvSpPr>
          <p:nvPr>
            <p:ph type="body"/>
          </p:nvPr>
        </p:nvSpPr>
        <p:spPr>
          <a:xfrm>
            <a:off x="457200" y="4189320"/>
            <a:ext cx="4038120" cy="22053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hidden="1"/>
          <p:cNvSpPr/>
          <p:nvPr/>
        </p:nvSpPr>
        <p:spPr>
          <a:xfrm>
            <a:off x="0" y="1436040"/>
            <a:ext cx="9143640" cy="45360"/>
          </a:xfrm>
          <a:prstGeom prst="rect">
            <a:avLst/>
          </a:prstGeom>
          <a:solidFill>
            <a:srgbClr val="ffffff"/>
          </a:solidFill>
          <a:ln>
            <a:noFill/>
          </a:ln>
          <a:effectLst>
            <a:outerShdw algn="tl" blurRad="31750" dir="5400000" dist="10160" rotWithShape="0">
              <a:srgbClr val="000000">
                <a:alpha val="60000"/>
              </a:srgbClr>
            </a:outerShdw>
          </a:effectLst>
        </p:spPr>
        <p:style>
          <a:lnRef idx="0"/>
          <a:fillRef idx="0"/>
          <a:effectRef idx="0"/>
          <a:fontRef idx="minor"/>
        </p:style>
      </p:sp>
      <p:sp>
        <p:nvSpPr>
          <p:cNvPr id="1" name="CustomShape 2" hidden="1"/>
          <p:cNvSpPr/>
          <p:nvPr/>
        </p:nvSpPr>
        <p:spPr>
          <a:xfrm>
            <a:off x="0" y="0"/>
            <a:ext cx="9143640" cy="1433520"/>
          </a:xfrm>
          <a:prstGeom prst="rect">
            <a:avLst/>
          </a:prstGeom>
          <a:solidFill>
            <a:srgbClr val="000000"/>
          </a:solidFill>
          <a:ln>
            <a:noFill/>
          </a:ln>
        </p:spPr>
        <p:style>
          <a:lnRef idx="0"/>
          <a:fillRef idx="0"/>
          <a:effectRef idx="0"/>
          <a:fontRef idx="minor"/>
        </p:style>
      </p:sp>
      <p:sp>
        <p:nvSpPr>
          <p:cNvPr id="2" name="CustomShape 3"/>
          <p:cNvSpPr/>
          <p:nvPr/>
        </p:nvSpPr>
        <p:spPr>
          <a:xfrm>
            <a:off x="0" y="0"/>
            <a:ext cx="9143640" cy="5135040"/>
          </a:xfrm>
          <a:prstGeom prst="rect">
            <a:avLst/>
          </a:prstGeom>
          <a:solidFill>
            <a:srgbClr val="000000"/>
          </a:solidFill>
          <a:ln>
            <a:noFill/>
          </a:ln>
        </p:spPr>
        <p:style>
          <a:lnRef idx="0"/>
          <a:fillRef idx="0"/>
          <a:effectRef idx="0"/>
          <a:fontRef idx="minor"/>
        </p:style>
      </p:sp>
      <p:sp>
        <p:nvSpPr>
          <p:cNvPr id="3" name="PlaceHolder 4"/>
          <p:cNvSpPr>
            <a:spLocks noGrp="1"/>
          </p:cNvSpPr>
          <p:nvPr>
            <p:ph type="title"/>
          </p:nvPr>
        </p:nvSpPr>
        <p:spPr>
          <a:xfrm>
            <a:off x="685800" y="3355920"/>
            <a:ext cx="8076960" cy="1672920"/>
          </a:xfrm>
          <a:prstGeom prst="rect">
            <a:avLst/>
          </a:prstGeom>
        </p:spPr>
        <p:txBody>
          <a:bodyPr rIns="45720" tIns="0" bIns="0">
            <a:normAutofit/>
          </a:bodyPr>
          <a:p>
            <a:r>
              <a:rPr b="0" lang="en-IN" sz="4700" spc="-1" strike="noStrike">
                <a:solidFill>
                  <a:srgbClr val="000000"/>
                </a:solidFill>
                <a:latin typeface="Arial"/>
              </a:rPr>
              <a:t>Click to edit the title text format</a:t>
            </a:r>
            <a:endParaRPr b="0" lang="en-IN" sz="4700" spc="-1" strike="noStrike">
              <a:solidFill>
                <a:srgbClr val="000000"/>
              </a:solidFill>
              <a:latin typeface="Arial"/>
            </a:endParaRPr>
          </a:p>
        </p:txBody>
      </p:sp>
      <p:sp>
        <p:nvSpPr>
          <p:cNvPr id="4" name="PlaceHolder 5"/>
          <p:cNvSpPr>
            <a:spLocks noGrp="1"/>
          </p:cNvSpPr>
          <p:nvPr>
            <p:ph type="dt"/>
          </p:nvPr>
        </p:nvSpPr>
        <p:spPr>
          <a:xfrm>
            <a:off x="457200" y="6477120"/>
            <a:ext cx="2133360" cy="273960"/>
          </a:xfrm>
          <a:prstGeom prst="rect">
            <a:avLst/>
          </a:prstGeom>
        </p:spPr>
        <p:txBody>
          <a:bodyPr lIns="109800" rIns="45720" bIns="0" anchor="b"/>
          <a:p>
            <a:endParaRPr b="0" lang="en-IN" sz="2400" spc="-1" strike="noStrike">
              <a:latin typeface="Times New Roman"/>
            </a:endParaRPr>
          </a:p>
        </p:txBody>
      </p:sp>
      <p:sp>
        <p:nvSpPr>
          <p:cNvPr id="5" name="PlaceHolder 6"/>
          <p:cNvSpPr>
            <a:spLocks noGrp="1"/>
          </p:cNvSpPr>
          <p:nvPr>
            <p:ph type="ftr"/>
          </p:nvPr>
        </p:nvSpPr>
        <p:spPr>
          <a:xfrm>
            <a:off x="2640600" y="6477120"/>
            <a:ext cx="5507280" cy="273960"/>
          </a:xfrm>
          <a:prstGeom prst="rect">
            <a:avLst/>
          </a:prstGeom>
        </p:spPr>
        <p:txBody>
          <a:bodyPr lIns="45720" rIns="45720" bIns="0" anchor="b"/>
          <a:p>
            <a:pPr>
              <a:lnSpc>
                <a:spcPct val="100000"/>
              </a:lnSpc>
            </a:pPr>
            <a:r>
              <a:rPr b="0" lang="en-IN" sz="1200" spc="-1" strike="noStrike">
                <a:solidFill>
                  <a:srgbClr val="ffffff"/>
                </a:solidFill>
                <a:latin typeface="Corbel"/>
                <a:ea typeface="Corbel"/>
              </a:rPr>
              <a:t>SIL 861 - UBER Algorithm Analysis</a:t>
            </a:r>
            <a:endParaRPr b="0" lang="en-IN" sz="1200" spc="-1" strike="noStrike">
              <a:latin typeface="Times New Roman"/>
            </a:endParaRPr>
          </a:p>
        </p:txBody>
      </p:sp>
      <p:sp>
        <p:nvSpPr>
          <p:cNvPr id="6" name="PlaceHolder 7"/>
          <p:cNvSpPr>
            <a:spLocks noGrp="1"/>
          </p:cNvSpPr>
          <p:nvPr>
            <p:ph type="sldNum"/>
          </p:nvPr>
        </p:nvSpPr>
        <p:spPr>
          <a:xfrm>
            <a:off x="8204400" y="6477120"/>
            <a:ext cx="733680" cy="273960"/>
          </a:xfrm>
          <a:prstGeom prst="rect">
            <a:avLst/>
          </a:prstGeom>
        </p:spPr>
        <p:txBody>
          <a:bodyPr bIns="0" anchor="b"/>
          <a:p>
            <a:pPr algn="r">
              <a:lnSpc>
                <a:spcPct val="100000"/>
              </a:lnSpc>
            </a:pPr>
            <a:fld id="{9916901D-D5DE-4AA4-8600-E4EBFAABED5F}" type="slidenum">
              <a:rPr b="0" lang="en-IN" sz="1200" spc="-1" strike="noStrike">
                <a:solidFill>
                  <a:srgbClr val="ffffff"/>
                </a:solidFill>
                <a:latin typeface="Corbel"/>
                <a:ea typeface="Corbel"/>
              </a:rPr>
              <a:t>&lt;number&gt;</a:t>
            </a:fld>
            <a:endParaRPr b="0" lang="en-IN" sz="1200" spc="-1" strike="noStrike">
              <a:latin typeface="Times New Roman"/>
            </a:endParaRPr>
          </a:p>
        </p:txBody>
      </p:sp>
      <p:sp>
        <p:nvSpPr>
          <p:cNvPr id="7" name="CustomShape 8"/>
          <p:cNvSpPr/>
          <p:nvPr/>
        </p:nvSpPr>
        <p:spPr>
          <a:xfrm>
            <a:off x="0" y="5128200"/>
            <a:ext cx="9143640" cy="45360"/>
          </a:xfrm>
          <a:prstGeom prst="rect">
            <a:avLst/>
          </a:prstGeom>
          <a:solidFill>
            <a:srgbClr val="ffffff"/>
          </a:solidFill>
          <a:ln>
            <a:noFill/>
          </a:ln>
          <a:effectLst>
            <a:outerShdw algn="tl" blurRad="31750" dir="5400000" dist="10160" rotWithShape="0">
              <a:srgbClr val="000000">
                <a:alpha val="60000"/>
              </a:srgbClr>
            </a:outerShdw>
          </a:effectLst>
        </p:spPr>
        <p:style>
          <a:lnRef idx="0"/>
          <a:fillRef idx="0"/>
          <a:effectRef idx="0"/>
          <a:fontRef idx="minor"/>
        </p:style>
      </p:sp>
      <p:sp>
        <p:nvSpPr>
          <p:cNvPr id="8" name="PlaceHolder 9"/>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CustomShape 1"/>
          <p:cNvSpPr/>
          <p:nvPr/>
        </p:nvSpPr>
        <p:spPr>
          <a:xfrm>
            <a:off x="0" y="1436040"/>
            <a:ext cx="9143640" cy="45360"/>
          </a:xfrm>
          <a:prstGeom prst="rect">
            <a:avLst/>
          </a:prstGeom>
          <a:solidFill>
            <a:srgbClr val="ffffff"/>
          </a:solidFill>
          <a:ln>
            <a:noFill/>
          </a:ln>
          <a:effectLst>
            <a:outerShdw algn="tl" blurRad="31750" dir="5400000" dist="10160" rotWithShape="0">
              <a:srgbClr val="000000">
                <a:alpha val="60000"/>
              </a:srgbClr>
            </a:outerShdw>
          </a:effectLst>
        </p:spPr>
        <p:style>
          <a:lnRef idx="0"/>
          <a:fillRef idx="0"/>
          <a:effectRef idx="0"/>
          <a:fontRef idx="minor"/>
        </p:style>
      </p:sp>
      <p:sp>
        <p:nvSpPr>
          <p:cNvPr id="46" name="CustomShape 2"/>
          <p:cNvSpPr/>
          <p:nvPr/>
        </p:nvSpPr>
        <p:spPr>
          <a:xfrm>
            <a:off x="0" y="0"/>
            <a:ext cx="9143640" cy="1433520"/>
          </a:xfrm>
          <a:prstGeom prst="rect">
            <a:avLst/>
          </a:prstGeom>
          <a:solidFill>
            <a:srgbClr val="000000"/>
          </a:solidFill>
          <a:ln>
            <a:noFill/>
          </a:ln>
        </p:spPr>
        <p:style>
          <a:lnRef idx="0"/>
          <a:fillRef idx="0"/>
          <a:effectRef idx="0"/>
          <a:fontRef idx="minor"/>
        </p:style>
      </p:sp>
      <p:sp>
        <p:nvSpPr>
          <p:cNvPr id="47" name="PlaceHolder 3"/>
          <p:cNvSpPr>
            <a:spLocks noGrp="1"/>
          </p:cNvSpPr>
          <p:nvPr>
            <p:ph type="title"/>
          </p:nvPr>
        </p:nvSpPr>
        <p:spPr>
          <a:xfrm>
            <a:off x="457200" y="155520"/>
            <a:ext cx="8229240" cy="1252440"/>
          </a:xfrm>
          <a:prstGeom prst="rect">
            <a:avLst/>
          </a:prstGeom>
        </p:spPr>
        <p:txBody>
          <a:bodyPr rIns="45720" anchor="ctr">
            <a:normAutofit/>
          </a:bodyPr>
          <a:p>
            <a:r>
              <a:rPr b="0" lang="en-IN" sz="4500" spc="-1" strike="noStrike">
                <a:solidFill>
                  <a:srgbClr val="000000"/>
                </a:solidFill>
                <a:latin typeface="Arial"/>
              </a:rPr>
              <a:t>Click to edit the title text format</a:t>
            </a:r>
            <a:endParaRPr b="0" lang="en-IN" sz="4500" spc="-1" strike="noStrike">
              <a:solidFill>
                <a:srgbClr val="000000"/>
              </a:solidFill>
              <a:latin typeface="Arial"/>
            </a:endParaRPr>
          </a:p>
        </p:txBody>
      </p:sp>
      <p:sp>
        <p:nvSpPr>
          <p:cNvPr id="48" name="PlaceHolder 4"/>
          <p:cNvSpPr>
            <a:spLocks noGrp="1"/>
          </p:cNvSpPr>
          <p:nvPr>
            <p:ph type="body"/>
          </p:nvPr>
        </p:nvSpPr>
        <p:spPr>
          <a:xfrm>
            <a:off x="457200" y="1775160"/>
            <a:ext cx="8229240" cy="4625280"/>
          </a:xfrm>
          <a:prstGeom prst="rect">
            <a:avLst/>
          </a:prstGeom>
        </p:spPr>
        <p:txBody>
          <a:bodyPr lIns="54720" tIns="91440">
            <a:normAutofit/>
          </a:bodyPr>
          <a:p>
            <a:pPr marL="432000" indent="-324000">
              <a:spcBef>
                <a:spcPts val="1417"/>
              </a:spcBef>
              <a:buClr>
                <a:srgbClr val="000000"/>
              </a:buClr>
              <a:buSzPct val="45000"/>
              <a:buFont typeface="Wingdings" charset="2"/>
              <a:buChar char=""/>
            </a:pPr>
            <a:r>
              <a:rPr b="0" lang="en-IN" sz="3200" spc="-1" strike="noStrike">
                <a:solidFill>
                  <a:srgbClr val="000000"/>
                </a:solidFill>
                <a:latin typeface="Arial"/>
              </a:rPr>
              <a:t>Click to edit the outline text format</a:t>
            </a:r>
            <a:endParaRPr b="0" lang="en-IN"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3200" spc="-1" strike="noStrike">
                <a:solidFill>
                  <a:srgbClr val="000000"/>
                </a:solidFill>
                <a:latin typeface="Arial"/>
              </a:rPr>
              <a:t>Second Outline Level</a:t>
            </a:r>
            <a:endParaRPr b="0" lang="en-IN" sz="3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3200" spc="-1" strike="noStrike">
                <a:solidFill>
                  <a:srgbClr val="000000"/>
                </a:solidFill>
                <a:latin typeface="Arial"/>
              </a:rPr>
              <a:t>Third Outline Level</a:t>
            </a:r>
            <a:endParaRPr b="0" lang="en-IN" sz="3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3200" spc="-1" strike="noStrike">
                <a:solidFill>
                  <a:srgbClr val="000000"/>
                </a:solidFill>
                <a:latin typeface="Arial"/>
              </a:rPr>
              <a:t>Fourth Outline Level</a:t>
            </a:r>
            <a:endParaRPr b="0" lang="en-IN" sz="3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3200" spc="-1" strike="noStrike">
                <a:solidFill>
                  <a:srgbClr val="000000"/>
                </a:solidFill>
                <a:latin typeface="Arial"/>
              </a:rPr>
              <a:t>Fifth Outline Level</a:t>
            </a:r>
            <a:endParaRPr b="0" lang="en-IN" sz="3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3200" spc="-1" strike="noStrike">
                <a:solidFill>
                  <a:srgbClr val="000000"/>
                </a:solidFill>
                <a:latin typeface="Arial"/>
              </a:rPr>
              <a:t>Sixth Outline Level</a:t>
            </a:r>
            <a:endParaRPr b="0" lang="en-IN" sz="3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3200" spc="-1" strike="noStrike">
                <a:solidFill>
                  <a:srgbClr val="000000"/>
                </a:solidFill>
                <a:latin typeface="Arial"/>
              </a:rPr>
              <a:t>Seventh Outline Level</a:t>
            </a:r>
            <a:endParaRPr b="0" lang="en-IN" sz="3200" spc="-1" strike="noStrike">
              <a:solidFill>
                <a:srgbClr val="000000"/>
              </a:solidFill>
              <a:latin typeface="Arial"/>
            </a:endParaRPr>
          </a:p>
        </p:txBody>
      </p:sp>
      <p:sp>
        <p:nvSpPr>
          <p:cNvPr id="49" name="PlaceHolder 5"/>
          <p:cNvSpPr>
            <a:spLocks noGrp="1"/>
          </p:cNvSpPr>
          <p:nvPr>
            <p:ph type="dt"/>
          </p:nvPr>
        </p:nvSpPr>
        <p:spPr>
          <a:xfrm>
            <a:off x="457200" y="6477120"/>
            <a:ext cx="2133360" cy="273960"/>
          </a:xfrm>
          <a:prstGeom prst="rect">
            <a:avLst/>
          </a:prstGeom>
        </p:spPr>
        <p:txBody>
          <a:bodyPr lIns="109800" rIns="45720" bIns="0" anchor="b"/>
          <a:p>
            <a:endParaRPr b="0" lang="en-IN" sz="2400" spc="-1" strike="noStrike">
              <a:latin typeface="Times New Roman"/>
            </a:endParaRPr>
          </a:p>
        </p:txBody>
      </p:sp>
      <p:sp>
        <p:nvSpPr>
          <p:cNvPr id="50" name="PlaceHolder 6"/>
          <p:cNvSpPr>
            <a:spLocks noGrp="1"/>
          </p:cNvSpPr>
          <p:nvPr>
            <p:ph type="ftr"/>
          </p:nvPr>
        </p:nvSpPr>
        <p:spPr>
          <a:xfrm>
            <a:off x="2640600" y="6477120"/>
            <a:ext cx="5507280" cy="273960"/>
          </a:xfrm>
          <a:prstGeom prst="rect">
            <a:avLst/>
          </a:prstGeom>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51" name="PlaceHolder 7"/>
          <p:cNvSpPr>
            <a:spLocks noGrp="1"/>
          </p:cNvSpPr>
          <p:nvPr>
            <p:ph type="sldNum"/>
          </p:nvPr>
        </p:nvSpPr>
        <p:spPr>
          <a:xfrm>
            <a:off x="8204400" y="6477120"/>
            <a:ext cx="733680" cy="273960"/>
          </a:xfrm>
          <a:prstGeom prst="rect">
            <a:avLst/>
          </a:prstGeom>
        </p:spPr>
        <p:txBody>
          <a:bodyPr bIns="0" anchor="b"/>
          <a:p>
            <a:pPr algn="r">
              <a:lnSpc>
                <a:spcPct val="100000"/>
              </a:lnSpc>
            </a:pPr>
            <a:fld id="{3EEA5D32-E713-458C-A9D1-05EB822B3BDC}" type="slidenum">
              <a:rPr b="0" lang="en-IN" sz="1200" spc="-1" strike="noStrike">
                <a:solidFill>
                  <a:srgbClr val="414141"/>
                </a:solidFill>
                <a:latin typeface="Corbel"/>
                <a:ea typeface="Corbel"/>
              </a:rPr>
              <a:t>1</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hidden="1"/>
          <p:cNvSpPr/>
          <p:nvPr/>
        </p:nvSpPr>
        <p:spPr>
          <a:xfrm>
            <a:off x="0" y="1436040"/>
            <a:ext cx="9143640" cy="45360"/>
          </a:xfrm>
          <a:prstGeom prst="rect">
            <a:avLst/>
          </a:prstGeom>
          <a:solidFill>
            <a:srgbClr val="ffffff"/>
          </a:solidFill>
          <a:ln>
            <a:noFill/>
          </a:ln>
          <a:effectLst>
            <a:outerShdw algn="tl" blurRad="31750" dir="5400000" dist="10160" rotWithShape="0">
              <a:srgbClr val="000000">
                <a:alpha val="60000"/>
              </a:srgbClr>
            </a:outerShdw>
          </a:effectLst>
        </p:spPr>
        <p:style>
          <a:lnRef idx="0"/>
          <a:fillRef idx="0"/>
          <a:effectRef idx="0"/>
          <a:fontRef idx="minor"/>
        </p:style>
      </p:sp>
      <p:sp>
        <p:nvSpPr>
          <p:cNvPr id="89" name="CustomShape 2" hidden="1"/>
          <p:cNvSpPr/>
          <p:nvPr/>
        </p:nvSpPr>
        <p:spPr>
          <a:xfrm>
            <a:off x="0" y="0"/>
            <a:ext cx="9143640" cy="1433520"/>
          </a:xfrm>
          <a:prstGeom prst="rect">
            <a:avLst/>
          </a:prstGeom>
          <a:solidFill>
            <a:srgbClr val="000000"/>
          </a:solidFill>
          <a:ln>
            <a:noFill/>
          </a:ln>
        </p:spPr>
        <p:style>
          <a:lnRef idx="0"/>
          <a:fillRef idx="0"/>
          <a:effectRef idx="0"/>
          <a:fontRef idx="minor"/>
        </p:style>
      </p:sp>
      <p:sp>
        <p:nvSpPr>
          <p:cNvPr id="90" name="CustomShape 3"/>
          <p:cNvSpPr/>
          <p:nvPr/>
        </p:nvSpPr>
        <p:spPr>
          <a:xfrm>
            <a:off x="0" y="0"/>
            <a:ext cx="9143640" cy="5135040"/>
          </a:xfrm>
          <a:prstGeom prst="rect">
            <a:avLst/>
          </a:prstGeom>
          <a:solidFill>
            <a:srgbClr val="000000"/>
          </a:solidFill>
          <a:ln>
            <a:noFill/>
          </a:ln>
        </p:spPr>
        <p:style>
          <a:lnRef idx="0"/>
          <a:fillRef idx="0"/>
          <a:effectRef idx="0"/>
          <a:fontRef idx="minor"/>
        </p:style>
      </p:sp>
      <p:sp>
        <p:nvSpPr>
          <p:cNvPr id="91" name="PlaceHolder 4"/>
          <p:cNvSpPr>
            <a:spLocks noGrp="1"/>
          </p:cNvSpPr>
          <p:nvPr>
            <p:ph type="title"/>
          </p:nvPr>
        </p:nvSpPr>
        <p:spPr>
          <a:xfrm>
            <a:off x="685800" y="3355920"/>
            <a:ext cx="8076960" cy="1672920"/>
          </a:xfrm>
          <a:prstGeom prst="rect">
            <a:avLst/>
          </a:prstGeom>
        </p:spPr>
        <p:txBody>
          <a:bodyPr rIns="45720" tIns="0" bIns="0">
            <a:normAutofit/>
          </a:bodyPr>
          <a:p>
            <a:r>
              <a:rPr b="0" lang="en-IN" sz="4700" spc="-1" strike="noStrike">
                <a:solidFill>
                  <a:srgbClr val="000000"/>
                </a:solidFill>
                <a:latin typeface="Arial"/>
              </a:rPr>
              <a:t>Click to edit the title text format</a:t>
            </a:r>
            <a:endParaRPr b="0" lang="en-IN" sz="4700" spc="-1" strike="noStrike">
              <a:solidFill>
                <a:srgbClr val="000000"/>
              </a:solidFill>
              <a:latin typeface="Arial"/>
            </a:endParaRPr>
          </a:p>
        </p:txBody>
      </p:sp>
      <p:sp>
        <p:nvSpPr>
          <p:cNvPr id="92" name="PlaceHolder 5"/>
          <p:cNvSpPr>
            <a:spLocks noGrp="1"/>
          </p:cNvSpPr>
          <p:nvPr>
            <p:ph type="dt"/>
          </p:nvPr>
        </p:nvSpPr>
        <p:spPr>
          <a:xfrm>
            <a:off x="457200" y="6477120"/>
            <a:ext cx="2133360" cy="273960"/>
          </a:xfrm>
          <a:prstGeom prst="rect">
            <a:avLst/>
          </a:prstGeom>
        </p:spPr>
        <p:txBody>
          <a:bodyPr lIns="109800" rIns="45720" bIns="0" anchor="b"/>
          <a:p>
            <a:endParaRPr b="0" lang="en-IN" sz="2400" spc="-1" strike="noStrike">
              <a:latin typeface="Times New Roman"/>
            </a:endParaRPr>
          </a:p>
        </p:txBody>
      </p:sp>
      <p:sp>
        <p:nvSpPr>
          <p:cNvPr id="93" name="PlaceHolder 6"/>
          <p:cNvSpPr>
            <a:spLocks noGrp="1"/>
          </p:cNvSpPr>
          <p:nvPr>
            <p:ph type="ftr"/>
          </p:nvPr>
        </p:nvSpPr>
        <p:spPr>
          <a:xfrm>
            <a:off x="2640600" y="6477120"/>
            <a:ext cx="5507280" cy="273960"/>
          </a:xfrm>
          <a:prstGeom prst="rect">
            <a:avLst/>
          </a:prstGeom>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94" name="PlaceHolder 7"/>
          <p:cNvSpPr>
            <a:spLocks noGrp="1"/>
          </p:cNvSpPr>
          <p:nvPr>
            <p:ph type="sldNum"/>
          </p:nvPr>
        </p:nvSpPr>
        <p:spPr>
          <a:xfrm>
            <a:off x="8204400" y="6477120"/>
            <a:ext cx="733680" cy="273960"/>
          </a:xfrm>
          <a:prstGeom prst="rect">
            <a:avLst/>
          </a:prstGeom>
        </p:spPr>
        <p:txBody>
          <a:bodyPr bIns="0" anchor="b"/>
          <a:p>
            <a:pPr algn="r">
              <a:lnSpc>
                <a:spcPct val="100000"/>
              </a:lnSpc>
            </a:pPr>
            <a:fld id="{87061D5E-AF40-46A4-A68A-B32A7B5F45D0}" type="slidenum">
              <a:rPr b="0" lang="en-IN" sz="1200" spc="-1" strike="noStrike">
                <a:solidFill>
                  <a:srgbClr val="414141"/>
                </a:solidFill>
                <a:latin typeface="Corbel"/>
                <a:ea typeface="Corbel"/>
              </a:rPr>
              <a:t>1</a:t>
            </a:fld>
            <a:endParaRPr b="0" lang="en-IN" sz="1200" spc="-1" strike="noStrike">
              <a:latin typeface="Times New Roman"/>
            </a:endParaRPr>
          </a:p>
        </p:txBody>
      </p:sp>
      <p:sp>
        <p:nvSpPr>
          <p:cNvPr id="95" name="CustomShape 8"/>
          <p:cNvSpPr/>
          <p:nvPr/>
        </p:nvSpPr>
        <p:spPr>
          <a:xfrm>
            <a:off x="0" y="5128200"/>
            <a:ext cx="9143640" cy="45360"/>
          </a:xfrm>
          <a:prstGeom prst="rect">
            <a:avLst/>
          </a:prstGeom>
          <a:solidFill>
            <a:srgbClr val="ffffff"/>
          </a:solidFill>
          <a:ln>
            <a:noFill/>
          </a:ln>
          <a:effectLst>
            <a:outerShdw algn="tl" blurRad="31750" dir="5400000" dist="10160" rotWithShape="0">
              <a:srgbClr val="000000">
                <a:alpha val="60000"/>
              </a:srgbClr>
            </a:outerShdw>
          </a:effectLst>
        </p:spPr>
        <p:style>
          <a:lnRef idx="0"/>
          <a:fillRef idx="0"/>
          <a:effectRef idx="0"/>
          <a:fontRef idx="minor"/>
        </p:style>
      </p:sp>
      <p:sp>
        <p:nvSpPr>
          <p:cNvPr id="96" name="PlaceHolder 9"/>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CustomShape 1"/>
          <p:cNvSpPr/>
          <p:nvPr/>
        </p:nvSpPr>
        <p:spPr>
          <a:xfrm>
            <a:off x="0" y="1436040"/>
            <a:ext cx="9143640" cy="45360"/>
          </a:xfrm>
          <a:prstGeom prst="rect">
            <a:avLst/>
          </a:prstGeom>
          <a:solidFill>
            <a:srgbClr val="ffffff"/>
          </a:solidFill>
          <a:ln>
            <a:noFill/>
          </a:ln>
          <a:effectLst>
            <a:outerShdw algn="tl" blurRad="31750" dir="5400000" dist="10160" rotWithShape="0">
              <a:srgbClr val="000000">
                <a:alpha val="60000"/>
              </a:srgbClr>
            </a:outerShdw>
          </a:effectLst>
        </p:spPr>
        <p:style>
          <a:lnRef idx="0"/>
          <a:fillRef idx="0"/>
          <a:effectRef idx="0"/>
          <a:fontRef idx="minor"/>
        </p:style>
      </p:sp>
      <p:sp>
        <p:nvSpPr>
          <p:cNvPr id="134" name="CustomShape 2"/>
          <p:cNvSpPr/>
          <p:nvPr/>
        </p:nvSpPr>
        <p:spPr>
          <a:xfrm>
            <a:off x="0" y="0"/>
            <a:ext cx="9143640" cy="1433520"/>
          </a:xfrm>
          <a:prstGeom prst="rect">
            <a:avLst/>
          </a:prstGeom>
          <a:solidFill>
            <a:srgbClr val="000000"/>
          </a:solidFill>
          <a:ln>
            <a:noFill/>
          </a:ln>
        </p:spPr>
        <p:style>
          <a:lnRef idx="0"/>
          <a:fillRef idx="0"/>
          <a:effectRef idx="0"/>
          <a:fontRef idx="minor"/>
        </p:style>
      </p:sp>
      <p:sp>
        <p:nvSpPr>
          <p:cNvPr id="135" name="PlaceHolder 3"/>
          <p:cNvSpPr>
            <a:spLocks noGrp="1"/>
          </p:cNvSpPr>
          <p:nvPr>
            <p:ph type="title"/>
          </p:nvPr>
        </p:nvSpPr>
        <p:spPr>
          <a:xfrm>
            <a:off x="457200" y="152280"/>
            <a:ext cx="8229240" cy="1250640"/>
          </a:xfrm>
          <a:prstGeom prst="rect">
            <a:avLst/>
          </a:prstGeom>
        </p:spPr>
        <p:txBody>
          <a:bodyPr rIns="45720" anchor="ctr">
            <a:normAutofit/>
          </a:bodyPr>
          <a:p>
            <a:r>
              <a:rPr b="0" lang="en-IN" sz="4500" spc="-1" strike="noStrike">
                <a:solidFill>
                  <a:srgbClr val="000000"/>
                </a:solidFill>
                <a:latin typeface="Arial"/>
              </a:rPr>
              <a:t>Click to edit the title text format</a:t>
            </a:r>
            <a:endParaRPr b="0" lang="en-IN" sz="4500" spc="-1" strike="noStrike">
              <a:solidFill>
                <a:srgbClr val="000000"/>
              </a:solidFill>
              <a:latin typeface="Arial"/>
            </a:endParaRPr>
          </a:p>
        </p:txBody>
      </p:sp>
      <p:sp>
        <p:nvSpPr>
          <p:cNvPr id="136" name="PlaceHolder 4"/>
          <p:cNvSpPr>
            <a:spLocks noGrp="1"/>
          </p:cNvSpPr>
          <p:nvPr>
            <p:ph type="body"/>
          </p:nvPr>
        </p:nvSpPr>
        <p:spPr>
          <a:xfrm>
            <a:off x="457200" y="1774080"/>
            <a:ext cx="4038120" cy="4623480"/>
          </a:xfrm>
          <a:prstGeom prst="rect">
            <a:avLst/>
          </a:prstGeom>
        </p:spPr>
        <p:txBody>
          <a:bodyPr tIns="91440">
            <a:normAutofit/>
          </a:bodyPr>
          <a:p>
            <a:pPr marL="432000" indent="-324000">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800" spc="-1" strike="noStrike">
                <a:solidFill>
                  <a:srgbClr val="000000"/>
                </a:solidFill>
                <a:latin typeface="Arial"/>
              </a:rPr>
              <a:t>Third Outline Level</a:t>
            </a:r>
            <a:endParaRPr b="0" lang="en-IN"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800" spc="-1" strike="noStrike">
                <a:solidFill>
                  <a:srgbClr val="000000"/>
                </a:solidFill>
                <a:latin typeface="Arial"/>
              </a:rPr>
              <a:t>Fourth Outline Level</a:t>
            </a:r>
            <a:endParaRPr b="0" lang="en-IN"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800" spc="-1" strike="noStrike">
                <a:solidFill>
                  <a:srgbClr val="000000"/>
                </a:solidFill>
                <a:latin typeface="Arial"/>
              </a:rPr>
              <a:t>Fifth Outline Level</a:t>
            </a:r>
            <a:endParaRPr b="0" lang="en-IN"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800" spc="-1" strike="noStrike">
                <a:solidFill>
                  <a:srgbClr val="000000"/>
                </a:solidFill>
                <a:latin typeface="Arial"/>
              </a:rPr>
              <a:t>Sixth Outline Level</a:t>
            </a:r>
            <a:endParaRPr b="0" lang="en-IN"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800" spc="-1" strike="noStrike">
                <a:solidFill>
                  <a:srgbClr val="000000"/>
                </a:solidFill>
                <a:latin typeface="Arial"/>
              </a:rPr>
              <a:t>Seventh Outline Level</a:t>
            </a:r>
            <a:endParaRPr b="0" lang="en-IN" sz="2800" spc="-1" strike="noStrike">
              <a:solidFill>
                <a:srgbClr val="000000"/>
              </a:solidFill>
              <a:latin typeface="Arial"/>
            </a:endParaRPr>
          </a:p>
        </p:txBody>
      </p:sp>
      <p:sp>
        <p:nvSpPr>
          <p:cNvPr id="137" name="PlaceHolder 5"/>
          <p:cNvSpPr>
            <a:spLocks noGrp="1"/>
          </p:cNvSpPr>
          <p:nvPr>
            <p:ph type="body"/>
          </p:nvPr>
        </p:nvSpPr>
        <p:spPr>
          <a:xfrm>
            <a:off x="4648320" y="1774080"/>
            <a:ext cx="4038120" cy="4623480"/>
          </a:xfrm>
          <a:prstGeom prst="rect">
            <a:avLst/>
          </a:prstGeom>
        </p:spPr>
        <p:txBody>
          <a:bodyPr lIns="54720" tIns="91440">
            <a:normAutofit/>
          </a:bodyPr>
          <a:p>
            <a:pPr marL="432000" indent="-324000">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800" spc="-1" strike="noStrike">
                <a:solidFill>
                  <a:srgbClr val="000000"/>
                </a:solidFill>
                <a:latin typeface="Arial"/>
              </a:rPr>
              <a:t>Third Outline Level</a:t>
            </a:r>
            <a:endParaRPr b="0" lang="en-IN"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800" spc="-1" strike="noStrike">
                <a:solidFill>
                  <a:srgbClr val="000000"/>
                </a:solidFill>
                <a:latin typeface="Arial"/>
              </a:rPr>
              <a:t>Fourth Outline Level</a:t>
            </a:r>
            <a:endParaRPr b="0" lang="en-IN"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800" spc="-1" strike="noStrike">
                <a:solidFill>
                  <a:srgbClr val="000000"/>
                </a:solidFill>
                <a:latin typeface="Arial"/>
              </a:rPr>
              <a:t>Fifth Outline Level</a:t>
            </a:r>
            <a:endParaRPr b="0" lang="en-IN"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800" spc="-1" strike="noStrike">
                <a:solidFill>
                  <a:srgbClr val="000000"/>
                </a:solidFill>
                <a:latin typeface="Arial"/>
              </a:rPr>
              <a:t>Sixth Outline Level</a:t>
            </a:r>
            <a:endParaRPr b="0" lang="en-IN"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800" spc="-1" strike="noStrike">
                <a:solidFill>
                  <a:srgbClr val="000000"/>
                </a:solidFill>
                <a:latin typeface="Arial"/>
              </a:rPr>
              <a:t>Seventh Outline Level</a:t>
            </a:r>
            <a:endParaRPr b="0" lang="en-IN" sz="2800" spc="-1" strike="noStrike">
              <a:solidFill>
                <a:srgbClr val="000000"/>
              </a:solidFill>
              <a:latin typeface="Arial"/>
            </a:endParaRPr>
          </a:p>
        </p:txBody>
      </p:sp>
      <p:sp>
        <p:nvSpPr>
          <p:cNvPr id="138" name="PlaceHolder 6"/>
          <p:cNvSpPr>
            <a:spLocks noGrp="1"/>
          </p:cNvSpPr>
          <p:nvPr>
            <p:ph type="dt"/>
          </p:nvPr>
        </p:nvSpPr>
        <p:spPr>
          <a:xfrm>
            <a:off x="457200" y="6477120"/>
            <a:ext cx="2133360" cy="273960"/>
          </a:xfrm>
          <a:prstGeom prst="rect">
            <a:avLst/>
          </a:prstGeom>
        </p:spPr>
        <p:txBody>
          <a:bodyPr lIns="109800" rIns="45720" bIns="0" anchor="b"/>
          <a:p>
            <a:endParaRPr b="0" lang="en-IN" sz="2400" spc="-1" strike="noStrike">
              <a:latin typeface="Times New Roman"/>
            </a:endParaRPr>
          </a:p>
        </p:txBody>
      </p:sp>
      <p:sp>
        <p:nvSpPr>
          <p:cNvPr id="139" name="PlaceHolder 7"/>
          <p:cNvSpPr>
            <a:spLocks noGrp="1"/>
          </p:cNvSpPr>
          <p:nvPr>
            <p:ph type="ftr"/>
          </p:nvPr>
        </p:nvSpPr>
        <p:spPr>
          <a:xfrm>
            <a:off x="2640600" y="6477120"/>
            <a:ext cx="5507280" cy="273960"/>
          </a:xfrm>
          <a:prstGeom prst="rect">
            <a:avLst/>
          </a:prstGeom>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140" name="PlaceHolder 8"/>
          <p:cNvSpPr>
            <a:spLocks noGrp="1"/>
          </p:cNvSpPr>
          <p:nvPr>
            <p:ph type="sldNum"/>
          </p:nvPr>
        </p:nvSpPr>
        <p:spPr>
          <a:xfrm>
            <a:off x="8204400" y="6477120"/>
            <a:ext cx="733680" cy="273960"/>
          </a:xfrm>
          <a:prstGeom prst="rect">
            <a:avLst/>
          </a:prstGeom>
        </p:spPr>
        <p:txBody>
          <a:bodyPr bIns="0" anchor="b"/>
          <a:p>
            <a:pPr algn="r">
              <a:lnSpc>
                <a:spcPct val="100000"/>
              </a:lnSpc>
            </a:pPr>
            <a:fld id="{454FF20F-FD80-47FD-B7FF-1FFE04648516}"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3.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3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0.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3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40.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40.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jpeg"/><Relationship Id="rId3" Type="http://schemas.openxmlformats.org/officeDocument/2006/relationships/slideLayout" Target="../slideLayouts/slideLayout40.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5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40.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0.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hyperlink" Target="https://hbr.org/search?term=alex%20rosenblat" TargetMode="External"/><Relationship Id="rId2" Type="http://schemas.openxmlformats.org/officeDocument/2006/relationships/hyperlink" Target="https://hbr.org/search?term=alex%20rosenblat" TargetMode="External"/><Relationship Id="rId3" Type="http://schemas.openxmlformats.org/officeDocument/2006/relationships/hyperlink" Target="https://newsroom.uber.com/semi-automated-science-using-an-ai-simulation-framework/" TargetMode="External"/><Relationship Id="rId4" Type="http://schemas.openxmlformats.org/officeDocument/2006/relationships/hyperlink" Target="https://neilpatel.com/blog/how-uber-uses-data" TargetMode="External"/><Relationship Id="rId5"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hyperlink" Target="https://inc42.com/buzz/uber-india-brings-ads-on-cars-to-increase-driver-income/" TargetMode="External"/><Relationship Id="rId2" Type="http://schemas.openxmlformats.org/officeDocument/2006/relationships/hyperlink" Target="https://www.thehindubusinessline.com/news/national/uber-india-national-fuel-price-index-to-boost-drivers-income/article25503927.ece" TargetMode="External"/><Relationship Id="rId3" Type="http://schemas.openxmlformats.org/officeDocument/2006/relationships/hyperlink" Target="https://www.who.com.au/uber-passenger-rating-is-yours-good-bad-or-average" TargetMode="External"/><Relationship Id="rId4" Type="http://schemas.openxmlformats.org/officeDocument/2006/relationships/hyperlink" Target="https://www.indeed.co.in/cmp/Uber/salaries" TargetMode="External"/><Relationship Id="rId5" Type="http://schemas.openxmlformats.org/officeDocument/2006/relationships/hyperlink" Target="https://www.glassdoor.co.in/Reviews/Uber-Reviews-E575263.htm" TargetMode="External"/><Relationship Id="rId6" Type="http://schemas.openxmlformats.org/officeDocument/2006/relationships/hyperlink" Target="https://www.medianama.com/2016/12/223-uber-fleet-launch-india/" TargetMode="External"/><Relationship Id="rId7" Type="http://schemas.openxmlformats.org/officeDocument/2006/relationships/slideLayout" Target="../slideLayouts/slideLayout40.xml"/>
</Relationships>
</file>

<file path=ppt/slides/_rels/slide64.xml.rels><?xml version="1.0" encoding="UTF-8"?>
<Relationships xmlns="http://schemas.openxmlformats.org/package/2006/relationships"><Relationship Id="rId1" Type="http://schemas.openxmlformats.org/officeDocument/2006/relationships/hyperlink" Target="https://www.deccanherald.com/business/business-news/ola-extends-help-to-over-55k-families-of-its-driving-partners-during-pandemic-865233.html" TargetMode="External"/><Relationship Id="rId2" Type="http://schemas.openxmlformats.org/officeDocument/2006/relationships/hyperlink" Target="https://yourstory.com/2020/07/ola-foundation-enables-one-crore-meals-to-driver-partners-families" TargetMode="External"/><Relationship Id="rId3" Type="http://schemas.openxmlformats.org/officeDocument/2006/relationships/hyperlink" Target="https://tech.economictimes.indiatimes.com/news/mobile/how-the-pandemic-has-hit-ola-uber-hard-in-india/76956369" TargetMode="External"/><Relationship Id="rId4" Type="http://schemas.openxmlformats.org/officeDocument/2006/relationships/slideLayout" Target="../slideLayouts/slideLayout40.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Google Shape;117;p1" descr=""/>
          <p:cNvPicPr/>
          <p:nvPr/>
        </p:nvPicPr>
        <p:blipFill>
          <a:blip r:embed="rId1"/>
          <a:stretch/>
        </p:blipFill>
        <p:spPr>
          <a:xfrm>
            <a:off x="3000240" y="3214800"/>
            <a:ext cx="3047760" cy="1714320"/>
          </a:xfrm>
          <a:prstGeom prst="rect">
            <a:avLst/>
          </a:prstGeom>
          <a:ln>
            <a:noFill/>
          </a:ln>
        </p:spPr>
      </p:pic>
      <p:sp>
        <p:nvSpPr>
          <p:cNvPr id="184" name="TextShape 1"/>
          <p:cNvSpPr txBox="1"/>
          <p:nvPr/>
        </p:nvSpPr>
        <p:spPr>
          <a:xfrm>
            <a:off x="571320" y="1928880"/>
            <a:ext cx="8076960" cy="1672920"/>
          </a:xfrm>
          <a:prstGeom prst="rect">
            <a:avLst/>
          </a:prstGeom>
          <a:noFill/>
          <a:ln>
            <a:noFill/>
          </a:ln>
        </p:spPr>
        <p:txBody>
          <a:bodyPr rIns="45720" tIns="0" bIns="0">
            <a:normAutofit/>
          </a:bodyPr>
          <a:p>
            <a:pPr algn="ctr">
              <a:lnSpc>
                <a:spcPct val="100000"/>
              </a:lnSpc>
            </a:pPr>
            <a:r>
              <a:rPr b="1" lang="en-IN" sz="4700" spc="-1" strike="noStrike">
                <a:solidFill>
                  <a:srgbClr val="ffc700"/>
                </a:solidFill>
                <a:latin typeface="Arial"/>
                <a:ea typeface="Arial"/>
              </a:rPr>
              <a:t>UBER </a:t>
            </a:r>
            <a:r>
              <a:rPr b="1" lang="en-IN" sz="4800" spc="-1" strike="noStrike">
                <a:solidFill>
                  <a:srgbClr val="ffc700"/>
                </a:solidFill>
                <a:latin typeface="Arial"/>
                <a:ea typeface="Arial"/>
              </a:rPr>
              <a:t>ALGORITHMS ANALYSIS</a:t>
            </a:r>
            <a:br/>
            <a:r>
              <a:rPr b="1" lang="en-IN" sz="4700" spc="-1" strike="noStrike">
                <a:solidFill>
                  <a:srgbClr val="ffc700"/>
                </a:solidFill>
                <a:latin typeface="Corbel"/>
                <a:ea typeface="Corbel"/>
              </a:rPr>
              <a:t> </a:t>
            </a:r>
            <a:br/>
            <a:endParaRPr b="0" lang="en-IN" sz="4700" spc="-1" strike="noStrike">
              <a:solidFill>
                <a:srgbClr val="000000"/>
              </a:solidFill>
              <a:latin typeface="Arial"/>
            </a:endParaRPr>
          </a:p>
        </p:txBody>
      </p:sp>
      <p:sp>
        <p:nvSpPr>
          <p:cNvPr id="185" name="TextShape 2"/>
          <p:cNvSpPr txBox="1"/>
          <p:nvPr/>
        </p:nvSpPr>
        <p:spPr>
          <a:xfrm>
            <a:off x="676440" y="2928600"/>
            <a:ext cx="8076960" cy="1499400"/>
          </a:xfrm>
          <a:prstGeom prst="rect">
            <a:avLst/>
          </a:prstGeom>
          <a:noFill/>
          <a:ln>
            <a:noFill/>
          </a:ln>
        </p:spPr>
        <p:txBody>
          <a:bodyPr lIns="118800" rIns="45720" tIns="0" bIns="0" anchor="b">
            <a:normAutofit/>
          </a:bodyPr>
          <a:p>
            <a:pPr algn="ctr"/>
            <a:endParaRPr b="0" lang="en-IN" sz="3200" spc="-1" strike="noStrike">
              <a:latin typeface="Arial"/>
            </a:endParaRPr>
          </a:p>
        </p:txBody>
      </p:sp>
      <p:sp>
        <p:nvSpPr>
          <p:cNvPr id="186" name="CustomShape 3"/>
          <p:cNvSpPr/>
          <p:nvPr/>
        </p:nvSpPr>
        <p:spPr>
          <a:xfrm>
            <a:off x="2643120" y="5286240"/>
            <a:ext cx="4696920" cy="1554120"/>
          </a:xfrm>
          <a:prstGeom prst="rect">
            <a:avLst/>
          </a:prstGeom>
          <a:noFill/>
          <a:ln>
            <a:noFill/>
          </a:ln>
        </p:spPr>
        <p:style>
          <a:lnRef idx="0"/>
          <a:fillRef idx="0"/>
          <a:effectRef idx="0"/>
          <a:fontRef idx="minor"/>
        </p:style>
        <p:txBody>
          <a:bodyPr/>
          <a:p>
            <a:pPr algn="ctr">
              <a:lnSpc>
                <a:spcPct val="100000"/>
              </a:lnSpc>
            </a:pPr>
            <a:r>
              <a:rPr b="1" lang="en-IN" sz="2400" spc="-1" strike="noStrike">
                <a:solidFill>
                  <a:srgbClr val="000000"/>
                </a:solidFill>
                <a:latin typeface="Corbel"/>
                <a:ea typeface="Corbel"/>
              </a:rPr>
              <a:t>Om Prakash (2019MCS 2567)</a:t>
            </a:r>
            <a:endParaRPr b="0" lang="en-IN" sz="2400" spc="-1" strike="noStrike">
              <a:latin typeface="Arial"/>
            </a:endParaRPr>
          </a:p>
          <a:p>
            <a:pPr algn="ctr">
              <a:lnSpc>
                <a:spcPct val="100000"/>
              </a:lnSpc>
            </a:pPr>
            <a:r>
              <a:rPr b="1" lang="en-IN" sz="2400" spc="-1" strike="noStrike">
                <a:solidFill>
                  <a:srgbClr val="000000"/>
                </a:solidFill>
                <a:latin typeface="Corbel"/>
                <a:ea typeface="Corbel"/>
              </a:rPr>
              <a:t>Kishore Yadav (2019MCS 2656)</a:t>
            </a:r>
            <a:endParaRPr b="0" lang="en-IN" sz="2400" spc="-1" strike="noStrike">
              <a:latin typeface="Arial"/>
            </a:endParaRPr>
          </a:p>
        </p:txBody>
      </p:sp>
      <p:sp>
        <p:nvSpPr>
          <p:cNvPr id="187" name="CustomShape 4"/>
          <p:cNvSpPr/>
          <p:nvPr/>
        </p:nvSpPr>
        <p:spPr>
          <a:xfrm>
            <a:off x="2643120" y="928800"/>
            <a:ext cx="4539600" cy="584280"/>
          </a:xfrm>
          <a:prstGeom prst="rect">
            <a:avLst/>
          </a:prstGeom>
          <a:noFill/>
          <a:ln>
            <a:noFill/>
          </a:ln>
        </p:spPr>
        <p:style>
          <a:lnRef idx="0"/>
          <a:fillRef idx="0"/>
          <a:effectRef idx="0"/>
          <a:fontRef idx="minor"/>
        </p:style>
      </p:sp>
      <p:sp>
        <p:nvSpPr>
          <p:cNvPr id="188" name="TextShape 5"/>
          <p:cNvSpPr txBox="1"/>
          <p:nvPr/>
        </p:nvSpPr>
        <p:spPr>
          <a:xfrm>
            <a:off x="8204400" y="6477120"/>
            <a:ext cx="733680" cy="273960"/>
          </a:xfrm>
          <a:prstGeom prst="rect">
            <a:avLst/>
          </a:prstGeom>
          <a:noFill/>
          <a:ln>
            <a:noFill/>
          </a:ln>
        </p:spPr>
        <p:txBody>
          <a:bodyPr bIns="0" anchor="b"/>
          <a:p>
            <a:endParaRPr b="0" lang="en-IN" sz="2400" spc="-1" strike="noStrike">
              <a:latin typeface="Times New Roman"/>
            </a:endParaRPr>
          </a:p>
        </p:txBody>
      </p:sp>
      <p:sp>
        <p:nvSpPr>
          <p:cNvPr id="189" name="TextShape 6"/>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000000"/>
                </a:solidFill>
                <a:latin typeface="Corbel"/>
                <a:ea typeface="Corbel"/>
              </a:rPr>
              <a:t>SIL 861 - UBER Algorithm Analysis</a:t>
            </a:r>
            <a:endParaRPr b="0" lang="en-IN" sz="1200" spc="-1" strike="noStrike">
              <a:latin typeface="Times New Roman"/>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457200" y="155520"/>
            <a:ext cx="8229240" cy="12524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Arial"/>
                <a:ea typeface="Arial"/>
              </a:rPr>
              <a:t>CURRENT SCENARIO ctd..</a:t>
            </a:r>
            <a:endParaRPr b="0" lang="en-IN" sz="4500" spc="-1" strike="noStrike">
              <a:solidFill>
                <a:srgbClr val="000000"/>
              </a:solidFill>
              <a:latin typeface="Arial"/>
            </a:endParaRPr>
          </a:p>
        </p:txBody>
      </p:sp>
      <p:sp>
        <p:nvSpPr>
          <p:cNvPr id="229" name="TextShape 2"/>
          <p:cNvSpPr txBox="1"/>
          <p:nvPr/>
        </p:nvSpPr>
        <p:spPr>
          <a:xfrm>
            <a:off x="457200" y="1775160"/>
            <a:ext cx="8229240" cy="4625280"/>
          </a:xfrm>
          <a:prstGeom prst="rect">
            <a:avLst/>
          </a:prstGeom>
          <a:noFill/>
          <a:ln>
            <a:noFill/>
          </a:ln>
        </p:spPr>
        <p:txBody>
          <a:bodyPr lIns="54720" tIns="91440">
            <a:normAutofit/>
          </a:bodyPr>
          <a:p>
            <a:pPr marL="438840" indent="-329760" algn="just">
              <a:lnSpc>
                <a:spcPct val="90000"/>
              </a:lnSpc>
              <a:buClr>
                <a:srgbClr val="f0ad00"/>
              </a:buClr>
              <a:buFont typeface="Wingdings" charset="2"/>
              <a:buChar char=""/>
            </a:pPr>
            <a:r>
              <a:rPr b="0" lang="en-IN" sz="2400" spc="-1" strike="noStrike">
                <a:solidFill>
                  <a:srgbClr val="000000"/>
                </a:solidFill>
                <a:latin typeface="Arial"/>
                <a:ea typeface="Corbel"/>
              </a:rPr>
              <a:t>Uber- use machine learning algorithms</a:t>
            </a:r>
            <a:endParaRPr b="0" lang="en-IN" sz="2400" spc="-1" strike="noStrike">
              <a:solidFill>
                <a:srgbClr val="000000"/>
              </a:solidFill>
              <a:latin typeface="Arial"/>
            </a:endParaRPr>
          </a:p>
          <a:p>
            <a:pPr lvl="1" marL="731520" indent="-228240" algn="just">
              <a:lnSpc>
                <a:spcPct val="90000"/>
              </a:lnSpc>
              <a:spcBef>
                <a:spcPts val="561"/>
              </a:spcBef>
              <a:buClr>
                <a:srgbClr val="60b5cc"/>
              </a:buClr>
              <a:buFont typeface="Wingdings" charset="2"/>
              <a:buChar char=""/>
            </a:pPr>
            <a:r>
              <a:rPr b="0" lang="en-IN" sz="1800" spc="-1" strike="noStrike">
                <a:solidFill>
                  <a:srgbClr val="000000"/>
                </a:solidFill>
                <a:latin typeface="Arial"/>
                <a:ea typeface="Corbel"/>
              </a:rPr>
              <a:t>Smartphone apps that promise</a:t>
            </a:r>
            <a:endParaRPr b="0" lang="en-IN" sz="1800" spc="-1" strike="noStrike">
              <a:solidFill>
                <a:srgbClr val="000000"/>
              </a:solidFill>
              <a:latin typeface="Arial"/>
            </a:endParaRPr>
          </a:p>
          <a:p>
            <a:pPr lvl="2" marL="996840" indent="-151920" algn="just">
              <a:lnSpc>
                <a:spcPct val="90000"/>
              </a:lnSpc>
              <a:spcBef>
                <a:spcPts val="561"/>
              </a:spcBef>
              <a:buClr>
                <a:srgbClr val="60b5cc"/>
              </a:buClr>
              <a:buFont typeface="Wingdings" charset="2"/>
              <a:buChar char=""/>
            </a:pPr>
            <a:r>
              <a:rPr b="0" lang="en-IN" sz="1600" spc="-1" strike="noStrike">
                <a:solidFill>
                  <a:srgbClr val="000000"/>
                </a:solidFill>
                <a:latin typeface="Arial"/>
                <a:ea typeface="Corbel"/>
              </a:rPr>
              <a:t> </a:t>
            </a:r>
            <a:r>
              <a:rPr b="0" lang="en-IN" sz="1600" spc="-1" strike="noStrike">
                <a:solidFill>
                  <a:srgbClr val="000000"/>
                </a:solidFill>
                <a:latin typeface="Arial"/>
                <a:ea typeface="Corbel"/>
              </a:rPr>
              <a:t>Efficiency</a:t>
            </a:r>
            <a:endParaRPr b="0" lang="en-IN" sz="1600" spc="-1" strike="noStrike">
              <a:solidFill>
                <a:srgbClr val="000000"/>
              </a:solidFill>
              <a:latin typeface="Arial"/>
            </a:endParaRPr>
          </a:p>
          <a:p>
            <a:pPr lvl="2" marL="996840" indent="-151920" algn="just">
              <a:lnSpc>
                <a:spcPct val="90000"/>
              </a:lnSpc>
              <a:spcBef>
                <a:spcPts val="561"/>
              </a:spcBef>
              <a:buClr>
                <a:srgbClr val="60b5cc"/>
              </a:buClr>
              <a:buFont typeface="Wingdings" charset="2"/>
              <a:buChar char=""/>
            </a:pPr>
            <a:r>
              <a:rPr b="0" lang="en-IN" sz="1600" spc="-1" strike="noStrike">
                <a:solidFill>
                  <a:srgbClr val="000000"/>
                </a:solidFill>
                <a:latin typeface="Arial"/>
                <a:ea typeface="Corbel"/>
              </a:rPr>
              <a:t> </a:t>
            </a:r>
            <a:r>
              <a:rPr b="0" lang="en-IN" sz="1600" spc="-1" strike="noStrike">
                <a:solidFill>
                  <a:srgbClr val="000000"/>
                </a:solidFill>
                <a:latin typeface="Arial"/>
                <a:ea typeface="Corbel"/>
              </a:rPr>
              <a:t>Flexibility</a:t>
            </a:r>
            <a:endParaRPr b="0" lang="en-IN" sz="1600" spc="-1" strike="noStrike">
              <a:solidFill>
                <a:srgbClr val="000000"/>
              </a:solidFill>
              <a:latin typeface="Arial"/>
            </a:endParaRPr>
          </a:p>
          <a:p>
            <a:pPr algn="just">
              <a:lnSpc>
                <a:spcPct val="90000"/>
              </a:lnSpc>
              <a:spcBef>
                <a:spcPts val="561"/>
              </a:spcBef>
            </a:pPr>
            <a:endParaRPr b="0" lang="en-IN" sz="1600" spc="-1" strike="noStrike">
              <a:solidFill>
                <a:srgbClr val="000000"/>
              </a:solidFill>
              <a:latin typeface="Arial"/>
            </a:endParaRPr>
          </a:p>
          <a:p>
            <a:pPr marL="438840" indent="-329760">
              <a:lnSpc>
                <a:spcPct val="90000"/>
              </a:lnSpc>
              <a:buClr>
                <a:srgbClr val="f0ad00"/>
              </a:buClr>
              <a:buFont typeface="Wingdings" charset="2"/>
              <a:buChar char=""/>
            </a:pPr>
            <a:r>
              <a:rPr b="0" lang="en-IN" sz="2400" spc="-1" strike="noStrike">
                <a:solidFill>
                  <a:srgbClr val="000000"/>
                </a:solidFill>
                <a:latin typeface="Arial"/>
                <a:ea typeface="Corbel"/>
              </a:rPr>
              <a:t>Enormous information and power  with UBER</a:t>
            </a:r>
            <a:endParaRPr b="0" lang="en-IN" sz="2400" spc="-1" strike="noStrike">
              <a:solidFill>
                <a:srgbClr val="000000"/>
              </a:solidFill>
              <a:latin typeface="Arial"/>
            </a:endParaRPr>
          </a:p>
          <a:p>
            <a:pPr lvl="1" marL="731520" indent="-228240">
              <a:lnSpc>
                <a:spcPct val="90000"/>
              </a:lnSpc>
              <a:spcBef>
                <a:spcPts val="561"/>
              </a:spcBef>
              <a:buClr>
                <a:srgbClr val="60b5cc"/>
              </a:buClr>
              <a:buFont typeface="Wingdings" charset="2"/>
              <a:buChar char=""/>
            </a:pPr>
            <a:r>
              <a:rPr b="0" lang="en-IN" sz="1800" spc="-1" strike="noStrike">
                <a:solidFill>
                  <a:srgbClr val="000000"/>
                </a:solidFill>
                <a:latin typeface="Arial"/>
                <a:ea typeface="Corbel"/>
              </a:rPr>
              <a:t>Yet little-examined from legal perspective</a:t>
            </a:r>
            <a:endParaRPr b="0" lang="en-IN" sz="1800" spc="-1" strike="noStrike">
              <a:solidFill>
                <a:srgbClr val="000000"/>
              </a:solidFill>
              <a:latin typeface="Arial"/>
            </a:endParaRPr>
          </a:p>
          <a:p>
            <a:pPr>
              <a:lnSpc>
                <a:spcPct val="90000"/>
              </a:lnSpc>
              <a:spcBef>
                <a:spcPts val="561"/>
              </a:spcBef>
            </a:pPr>
            <a:endParaRPr b="0" lang="en-IN" sz="1800" spc="-1" strike="noStrike">
              <a:solidFill>
                <a:srgbClr val="000000"/>
              </a:solidFill>
              <a:latin typeface="Arial"/>
            </a:endParaRPr>
          </a:p>
          <a:p>
            <a:pPr marL="438840" indent="-329760">
              <a:lnSpc>
                <a:spcPct val="90000"/>
              </a:lnSpc>
              <a:buClr>
                <a:srgbClr val="f0ad00"/>
              </a:buClr>
              <a:buFont typeface="Wingdings" charset="2"/>
              <a:buChar char=""/>
            </a:pPr>
            <a:r>
              <a:rPr b="0" lang="en-IN" sz="2400" spc="-1" strike="noStrike">
                <a:solidFill>
                  <a:srgbClr val="000000"/>
                </a:solidFill>
                <a:latin typeface="Arial"/>
                <a:ea typeface="Corbel"/>
              </a:rPr>
              <a:t>Workers exploitation – immense</a:t>
            </a:r>
            <a:endParaRPr b="0" lang="en-IN" sz="2400" spc="-1" strike="noStrike">
              <a:solidFill>
                <a:srgbClr val="000000"/>
              </a:solidFill>
              <a:latin typeface="Arial"/>
            </a:endParaRPr>
          </a:p>
          <a:p>
            <a:pPr>
              <a:lnSpc>
                <a:spcPct val="90000"/>
              </a:lnSpc>
            </a:pPr>
            <a:endParaRPr b="0" lang="en-IN" sz="2400" spc="-1" strike="noStrike">
              <a:solidFill>
                <a:srgbClr val="000000"/>
              </a:solidFill>
              <a:latin typeface="Arial"/>
            </a:endParaRPr>
          </a:p>
          <a:p>
            <a:pPr marL="438840" indent="-329760">
              <a:lnSpc>
                <a:spcPct val="90000"/>
              </a:lnSpc>
              <a:buClr>
                <a:srgbClr val="f0ad00"/>
              </a:buClr>
              <a:buFont typeface="Wingdings" charset="2"/>
              <a:buChar char=""/>
            </a:pPr>
            <a:r>
              <a:rPr b="0" lang="en-IN" sz="2400" spc="-1" strike="noStrike">
                <a:solidFill>
                  <a:srgbClr val="000000"/>
                </a:solidFill>
                <a:latin typeface="Arial"/>
                <a:ea typeface="Corbel"/>
              </a:rPr>
              <a:t>Remedies available to workers</a:t>
            </a:r>
            <a:endParaRPr b="0" lang="en-IN" sz="2400" spc="-1" strike="noStrike">
              <a:solidFill>
                <a:srgbClr val="000000"/>
              </a:solidFill>
              <a:latin typeface="Arial"/>
            </a:endParaRPr>
          </a:p>
          <a:p>
            <a:pPr lvl="1" marL="731520" indent="-228240">
              <a:lnSpc>
                <a:spcPct val="90000"/>
              </a:lnSpc>
              <a:spcBef>
                <a:spcPts val="561"/>
              </a:spcBef>
              <a:buClr>
                <a:srgbClr val="60b5cc"/>
              </a:buClr>
              <a:buFont typeface="Wingdings" charset="2"/>
              <a:buChar char=""/>
            </a:pPr>
            <a:r>
              <a:rPr b="0" lang="en-IN" sz="1800" spc="-1" strike="noStrike">
                <a:solidFill>
                  <a:srgbClr val="000000"/>
                </a:solidFill>
                <a:latin typeface="Arial"/>
                <a:ea typeface="Corbel"/>
              </a:rPr>
              <a:t>As yet undeveloped</a:t>
            </a:r>
            <a:endParaRPr b="0" lang="en-IN" sz="1800" spc="-1" strike="noStrike">
              <a:solidFill>
                <a:srgbClr val="000000"/>
              </a:solidFill>
              <a:latin typeface="Arial"/>
            </a:endParaRPr>
          </a:p>
        </p:txBody>
      </p:sp>
      <p:pic>
        <p:nvPicPr>
          <p:cNvPr id="230" name="Google Shape;182;p5" descr=""/>
          <p:cNvPicPr/>
          <p:nvPr/>
        </p:nvPicPr>
        <p:blipFill>
          <a:blip r:embed="rId1"/>
          <a:stretch/>
        </p:blipFill>
        <p:spPr>
          <a:xfrm>
            <a:off x="5643720" y="4786200"/>
            <a:ext cx="3357360" cy="1761840"/>
          </a:xfrm>
          <a:prstGeom prst="rect">
            <a:avLst/>
          </a:prstGeom>
          <a:ln>
            <a:noFill/>
          </a:ln>
        </p:spPr>
      </p:pic>
      <p:sp>
        <p:nvSpPr>
          <p:cNvPr id="231" name="TextShape 3"/>
          <p:cNvSpPr txBox="1"/>
          <p:nvPr/>
        </p:nvSpPr>
        <p:spPr>
          <a:xfrm>
            <a:off x="8204400" y="6477120"/>
            <a:ext cx="733680" cy="273960"/>
          </a:xfrm>
          <a:prstGeom prst="rect">
            <a:avLst/>
          </a:prstGeom>
          <a:noFill/>
          <a:ln>
            <a:noFill/>
          </a:ln>
        </p:spPr>
        <p:txBody>
          <a:bodyPr bIns="0" anchor="b"/>
          <a:p>
            <a:pPr algn="r">
              <a:lnSpc>
                <a:spcPct val="100000"/>
              </a:lnSpc>
            </a:pPr>
            <a:fld id="{D345248F-DC39-48FE-8FF2-7D001018BC97}"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32"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457200" y="155520"/>
            <a:ext cx="8229240" cy="1252440"/>
          </a:xfrm>
          <a:prstGeom prst="rect">
            <a:avLst/>
          </a:prstGeom>
          <a:noFill/>
          <a:ln>
            <a:noFill/>
          </a:ln>
        </p:spPr>
        <p:txBody>
          <a:bodyPr rIns="45720" anchor="ctr"/>
          <a:p>
            <a:pPr>
              <a:lnSpc>
                <a:spcPct val="100000"/>
              </a:lnSpc>
            </a:pPr>
            <a:r>
              <a:rPr b="1" lang="en-IN" sz="4500" spc="-1" strike="noStrike">
                <a:solidFill>
                  <a:srgbClr val="ffc700"/>
                </a:solidFill>
                <a:latin typeface="Corbel"/>
                <a:ea typeface="Corbel"/>
              </a:rPr>
              <a:t>HOW ALGORITHM WORKS?</a:t>
            </a:r>
            <a:endParaRPr b="0" lang="en-IN" sz="4500" spc="-1" strike="noStrike">
              <a:solidFill>
                <a:srgbClr val="000000"/>
              </a:solidFill>
              <a:latin typeface="Arial"/>
            </a:endParaRPr>
          </a:p>
        </p:txBody>
      </p:sp>
      <p:sp>
        <p:nvSpPr>
          <p:cNvPr id="234" name="TextShape 2"/>
          <p:cNvSpPr txBox="1"/>
          <p:nvPr/>
        </p:nvSpPr>
        <p:spPr>
          <a:xfrm>
            <a:off x="457200" y="1775160"/>
            <a:ext cx="8229240" cy="4625280"/>
          </a:xfrm>
          <a:prstGeom prst="rect">
            <a:avLst/>
          </a:prstGeom>
          <a:noFill/>
          <a:ln>
            <a:noFill/>
          </a:ln>
        </p:spPr>
        <p:txBody>
          <a:bodyPr lIns="54720" tIns="91440"/>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Optimizing a dispatch system using an AI simulation framework</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At its core, Uber as a software platform currently has two main goals:</a:t>
            </a:r>
            <a:endParaRPr b="0" lang="en-IN" sz="2000" spc="-1" strike="noStrike">
              <a:solidFill>
                <a:srgbClr val="000000"/>
              </a:solidFill>
              <a:latin typeface="Arial"/>
            </a:endParaRPr>
          </a:p>
          <a:p>
            <a:pPr lvl="1" marL="914400" indent="-342720">
              <a:lnSpc>
                <a:spcPct val="100000"/>
              </a:lnSpc>
              <a:buClr>
                <a:srgbClr val="60b5cc"/>
              </a:buClr>
              <a:buFont typeface="Wingdings" charset="2"/>
              <a:buChar char=""/>
            </a:pPr>
            <a:r>
              <a:rPr b="0" lang="en-IN" sz="1600" spc="-1" strike="noStrike">
                <a:solidFill>
                  <a:srgbClr val="000000"/>
                </a:solidFill>
                <a:latin typeface="Arial"/>
                <a:ea typeface="Corbel"/>
              </a:rPr>
              <a:t>On the rider side, getting you a ride when you need it</a:t>
            </a:r>
            <a:endParaRPr b="0" lang="en-IN" sz="1600" spc="-1" strike="noStrike">
              <a:solidFill>
                <a:srgbClr val="000000"/>
              </a:solidFill>
              <a:latin typeface="Arial"/>
            </a:endParaRPr>
          </a:p>
          <a:p>
            <a:pPr lvl="1" marL="914400" indent="-342720">
              <a:lnSpc>
                <a:spcPct val="100000"/>
              </a:lnSpc>
              <a:buClr>
                <a:srgbClr val="60b5cc"/>
              </a:buClr>
              <a:buFont typeface="Wingdings" charset="2"/>
              <a:buChar char=""/>
            </a:pPr>
            <a:r>
              <a:rPr b="0" lang="en-IN" sz="1600" spc="-1" strike="noStrike">
                <a:solidFill>
                  <a:srgbClr val="000000"/>
                </a:solidFill>
                <a:latin typeface="Arial"/>
                <a:ea typeface="Corbel"/>
              </a:rPr>
              <a:t>On the driver side, maximize trips taken on the system, which maximizes our driver partners’ earnings</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42720" algn="just">
              <a:lnSpc>
                <a:spcPct val="100000"/>
              </a:lnSpc>
              <a:buClr>
                <a:srgbClr val="f0ad00"/>
              </a:buClr>
              <a:buFont typeface="Wingdings" charset="2"/>
              <a:buChar char=""/>
            </a:pPr>
            <a:r>
              <a:rPr b="0" lang="en-IN" sz="2000" spc="-1" strike="noStrike">
                <a:solidFill>
                  <a:srgbClr val="000000"/>
                </a:solidFill>
                <a:latin typeface="Arial"/>
                <a:ea typeface="Corbel"/>
              </a:rPr>
              <a:t>Getting a ride from an Uber driver is beautiful in its simplicity: simply open the app, set the pickup location, request a car, get picked up and pay with the tap of a button</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42720">
              <a:lnSpc>
                <a:spcPct val="100000"/>
              </a:lnSpc>
              <a:buClr>
                <a:srgbClr val="f0ad00"/>
              </a:buClr>
              <a:buFont typeface="Wingdings" charset="2"/>
              <a:buChar char=""/>
            </a:pPr>
            <a:r>
              <a:rPr b="0" lang="en-IN" sz="2000" spc="-1" strike="noStrike">
                <a:solidFill>
                  <a:srgbClr val="000000"/>
                </a:solidFill>
                <a:latin typeface="Arial"/>
                <a:ea typeface="Corbel"/>
              </a:rPr>
              <a:t>Complex, non-linear, interacting systems</a:t>
            </a:r>
            <a:endParaRPr b="0" lang="en-IN" sz="2000" spc="-1" strike="noStrike">
              <a:solidFill>
                <a:srgbClr val="000000"/>
              </a:solidFill>
              <a:latin typeface="Arial"/>
            </a:endParaRPr>
          </a:p>
        </p:txBody>
      </p:sp>
      <p:sp>
        <p:nvSpPr>
          <p:cNvPr id="235" name="TextShape 3"/>
          <p:cNvSpPr txBox="1"/>
          <p:nvPr/>
        </p:nvSpPr>
        <p:spPr>
          <a:xfrm>
            <a:off x="8204400" y="6477120"/>
            <a:ext cx="733320" cy="273960"/>
          </a:xfrm>
          <a:prstGeom prst="rect">
            <a:avLst/>
          </a:prstGeom>
          <a:noFill/>
          <a:ln>
            <a:noFill/>
          </a:ln>
        </p:spPr>
        <p:txBody>
          <a:bodyPr bIns="0" anchor="b"/>
          <a:p>
            <a:pPr algn="r">
              <a:lnSpc>
                <a:spcPct val="100000"/>
              </a:lnSpc>
            </a:pPr>
            <a:fld id="{F88EF25C-B2F6-4569-A55A-F39B72F60178}"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36"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000"/>
                </a:solidFill>
                <a:latin typeface="Corbel"/>
                <a:ea typeface="Corbel"/>
              </a:rPr>
              <a:t>HOW ALGORITHM WORKS?</a:t>
            </a:r>
            <a:br/>
            <a:r>
              <a:rPr b="1" lang="en-IN" sz="4500" spc="-1" strike="noStrike">
                <a:solidFill>
                  <a:srgbClr val="ffc000"/>
                </a:solidFill>
                <a:latin typeface="Corbel"/>
                <a:ea typeface="Corbel"/>
              </a:rPr>
              <a:t> MASSIVE DATABASE </a:t>
            </a:r>
            <a:endParaRPr b="0" lang="en-IN" sz="4500" spc="-1" strike="noStrike">
              <a:solidFill>
                <a:srgbClr val="000000"/>
              </a:solidFill>
              <a:latin typeface="Arial"/>
            </a:endParaRPr>
          </a:p>
        </p:txBody>
      </p:sp>
      <p:sp>
        <p:nvSpPr>
          <p:cNvPr id="238" name="TextShape 2"/>
          <p:cNvSpPr txBox="1"/>
          <p:nvPr/>
        </p:nvSpPr>
        <p:spPr>
          <a:xfrm>
            <a:off x="457200" y="1775160"/>
            <a:ext cx="5056920" cy="4625280"/>
          </a:xfrm>
          <a:prstGeom prst="rect">
            <a:avLst/>
          </a:prstGeom>
          <a:noFill/>
          <a:ln>
            <a:noFill/>
          </a:ln>
        </p:spPr>
        <p:txBody>
          <a:bodyPr lIns="54720" tIns="91440"/>
          <a:p>
            <a:pPr marL="457200" indent="-380520">
              <a:lnSpc>
                <a:spcPct val="100000"/>
              </a:lnSpc>
              <a:buClr>
                <a:srgbClr val="f0ad00"/>
              </a:buClr>
              <a:buFont typeface="Wingdings" charset="2"/>
              <a:buChar char=""/>
            </a:pPr>
            <a:r>
              <a:rPr b="1" lang="en-IN" sz="2000" spc="-1" strike="noStrike">
                <a:solidFill>
                  <a:srgbClr val="000000"/>
                </a:solidFill>
                <a:latin typeface="Arial"/>
                <a:ea typeface="Corbel"/>
              </a:rPr>
              <a:t>Uses Data to Improve Their Service</a:t>
            </a:r>
            <a:endParaRPr b="0" lang="en-IN" sz="20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2000" spc="-1" strike="noStrike">
                <a:solidFill>
                  <a:srgbClr val="000000"/>
                </a:solidFill>
                <a:latin typeface="Arial"/>
                <a:ea typeface="Corbel"/>
              </a:rPr>
              <a:t>There’s a great deal of data</a:t>
            </a:r>
            <a:endParaRPr b="0" lang="en-IN" sz="2000" spc="-1" strike="noStrike">
              <a:solidFill>
                <a:srgbClr val="000000"/>
              </a:solidFill>
              <a:latin typeface="Arial"/>
            </a:endParaRPr>
          </a:p>
          <a:p>
            <a:pPr marL="914400" indent="-380520">
              <a:lnSpc>
                <a:spcPct val="100000"/>
              </a:lnSpc>
              <a:spcBef>
                <a:spcPts val="360"/>
              </a:spcBef>
            </a:pPr>
            <a:r>
              <a:rPr b="0" lang="en-IN" sz="2000" spc="-1" strike="noStrike">
                <a:solidFill>
                  <a:srgbClr val="000000"/>
                </a:solidFill>
                <a:latin typeface="Arial"/>
                <a:ea typeface="Corbel"/>
              </a:rPr>
              <a:t>      </a:t>
            </a:r>
            <a:r>
              <a:rPr b="0" lang="en-IN" sz="2000" spc="-1" strike="noStrike">
                <a:solidFill>
                  <a:srgbClr val="000000"/>
                </a:solidFill>
                <a:latin typeface="Arial"/>
                <a:ea typeface="Corbel"/>
              </a:rPr>
              <a:t>being collected, produced and visualized behind the scenes</a:t>
            </a:r>
            <a:endParaRPr b="0" lang="en-IN" sz="20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2000" spc="-1" strike="noStrike">
                <a:solidFill>
                  <a:srgbClr val="000000"/>
                </a:solidFill>
                <a:latin typeface="Arial"/>
                <a:ea typeface="Corbel"/>
              </a:rPr>
              <a:t>Massive database of drivers</a:t>
            </a:r>
            <a:endParaRPr b="0" lang="en-IN" sz="20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2000" spc="-1" strike="noStrike">
                <a:solidFill>
                  <a:srgbClr val="000000"/>
                </a:solidFill>
                <a:latin typeface="Arial"/>
                <a:ea typeface="Corbel"/>
              </a:rPr>
              <a:t>Matches you with the driver closest to you</a:t>
            </a:r>
            <a:endParaRPr b="0" lang="en-IN" sz="2000" spc="-1" strike="noStrike">
              <a:solidFill>
                <a:srgbClr val="000000"/>
              </a:solidFill>
              <a:latin typeface="Arial"/>
            </a:endParaRPr>
          </a:p>
          <a:p>
            <a:endParaRPr b="0" lang="en-IN" sz="2000" spc="-1" strike="noStrike">
              <a:solidFill>
                <a:srgbClr val="000000"/>
              </a:solidFill>
              <a:latin typeface="Arial"/>
            </a:endParaRPr>
          </a:p>
          <a:p>
            <a:endParaRPr b="0" lang="en-IN" sz="2000" spc="-1" strike="noStrike">
              <a:solidFill>
                <a:srgbClr val="000000"/>
              </a:solidFill>
              <a:latin typeface="Arial"/>
            </a:endParaRPr>
          </a:p>
          <a:p>
            <a:endParaRPr b="0" lang="en-IN" sz="2000" spc="-1" strike="noStrike">
              <a:solidFill>
                <a:srgbClr val="000000"/>
              </a:solidFill>
              <a:latin typeface="Arial"/>
            </a:endParaRPr>
          </a:p>
          <a:p>
            <a:endParaRPr b="0" lang="en-IN" sz="2000" spc="-1" strike="noStrike">
              <a:solidFill>
                <a:srgbClr val="000000"/>
              </a:solidFill>
              <a:latin typeface="Arial"/>
            </a:endParaRPr>
          </a:p>
        </p:txBody>
      </p:sp>
      <p:sp>
        <p:nvSpPr>
          <p:cNvPr id="239" name="TextShape 3"/>
          <p:cNvSpPr txBox="1"/>
          <p:nvPr/>
        </p:nvSpPr>
        <p:spPr>
          <a:xfrm>
            <a:off x="8204400" y="6477120"/>
            <a:ext cx="733320" cy="273960"/>
          </a:xfrm>
          <a:prstGeom prst="rect">
            <a:avLst/>
          </a:prstGeom>
          <a:noFill/>
          <a:ln>
            <a:noFill/>
          </a:ln>
        </p:spPr>
        <p:txBody>
          <a:bodyPr bIns="0" anchor="b"/>
          <a:p>
            <a:pPr algn="r">
              <a:lnSpc>
                <a:spcPct val="100000"/>
              </a:lnSpc>
            </a:pPr>
            <a:fld id="{818638EB-A9B5-42F7-8E72-0AD32CC6F16C}"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40"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pic>
        <p:nvPicPr>
          <p:cNvPr id="241" name="Picture 2" descr=""/>
          <p:cNvPicPr/>
          <p:nvPr/>
        </p:nvPicPr>
        <p:blipFill>
          <a:blip r:embed="rId1"/>
          <a:stretch/>
        </p:blipFill>
        <p:spPr>
          <a:xfrm>
            <a:off x="5651280" y="1539000"/>
            <a:ext cx="3372480" cy="50112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457200" y="155520"/>
            <a:ext cx="8229240" cy="1252440"/>
          </a:xfrm>
          <a:prstGeom prst="rect">
            <a:avLst/>
          </a:prstGeom>
          <a:noFill/>
          <a:ln>
            <a:noFill/>
          </a:ln>
        </p:spPr>
        <p:txBody>
          <a:bodyPr rIns="45720" anchor="ctr"/>
          <a:p>
            <a:pPr>
              <a:lnSpc>
                <a:spcPct val="100000"/>
              </a:lnSpc>
            </a:pPr>
            <a:r>
              <a:rPr b="1" lang="en-IN" sz="4500" spc="-1" strike="noStrike">
                <a:solidFill>
                  <a:srgbClr val="ffc700"/>
                </a:solidFill>
                <a:latin typeface="Corbel"/>
                <a:ea typeface="Corbel"/>
              </a:rPr>
              <a:t>HOW ALGORITHM WORKS?</a:t>
            </a:r>
            <a:endParaRPr b="0" lang="en-IN" sz="4500" spc="-1" strike="noStrike">
              <a:solidFill>
                <a:srgbClr val="000000"/>
              </a:solidFill>
              <a:latin typeface="Arial"/>
            </a:endParaRPr>
          </a:p>
        </p:txBody>
      </p:sp>
      <p:sp>
        <p:nvSpPr>
          <p:cNvPr id="243" name="TextShape 2"/>
          <p:cNvSpPr txBox="1"/>
          <p:nvPr/>
        </p:nvSpPr>
        <p:spPr>
          <a:xfrm>
            <a:off x="457200" y="1775160"/>
            <a:ext cx="8229240" cy="4625280"/>
          </a:xfrm>
          <a:prstGeom prst="rect">
            <a:avLst/>
          </a:prstGeom>
          <a:noFill/>
          <a:ln>
            <a:noFill/>
          </a:ln>
        </p:spPr>
        <p:txBody>
          <a:bodyPr lIns="54720" tIns="91440"/>
          <a:p>
            <a:pPr marL="457200" indent="-380520" algn="just">
              <a:lnSpc>
                <a:spcPct val="100000"/>
              </a:lnSpc>
              <a:buClr>
                <a:srgbClr val="f0ad00"/>
              </a:buClr>
              <a:buFont typeface="Wingdings" charset="2"/>
              <a:buChar char=""/>
            </a:pPr>
            <a:r>
              <a:rPr b="0" lang="en-IN" sz="2000" spc="-1" strike="noStrike">
                <a:solidFill>
                  <a:srgbClr val="000000"/>
                </a:solidFill>
                <a:latin typeface="Arial"/>
                <a:ea typeface="Corbel"/>
              </a:rPr>
              <a:t>Uber stores data for every trip taken </a:t>
            </a:r>
            <a:endParaRPr b="0" lang="en-IN" sz="2000" spc="-1" strike="noStrike">
              <a:solidFill>
                <a:srgbClr val="000000"/>
              </a:solidFill>
              <a:latin typeface="Arial"/>
            </a:endParaRPr>
          </a:p>
          <a:p>
            <a:pPr lvl="1" marL="914400" indent="-380520" algn="just">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 </a:t>
            </a:r>
            <a:r>
              <a:rPr b="0" lang="en-IN" sz="1600" spc="-1" strike="noStrike">
                <a:solidFill>
                  <a:srgbClr val="000000"/>
                </a:solidFill>
                <a:latin typeface="Arial"/>
                <a:ea typeface="Corbel"/>
              </a:rPr>
              <a:t>Even when the driver has no passengers</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80520" algn="just">
              <a:lnSpc>
                <a:spcPct val="100000"/>
              </a:lnSpc>
              <a:buClr>
                <a:srgbClr val="f0ad00"/>
              </a:buClr>
              <a:buFont typeface="Wingdings" charset="2"/>
              <a:buChar char=""/>
            </a:pPr>
            <a:r>
              <a:rPr b="0" lang="en-IN" sz="2000" spc="-1" strike="noStrike">
                <a:solidFill>
                  <a:srgbClr val="000000"/>
                </a:solidFill>
                <a:latin typeface="Arial"/>
                <a:ea typeface="Corbel"/>
              </a:rPr>
              <a:t>All of this data is stored and leveraged to predict</a:t>
            </a:r>
            <a:endParaRPr b="0" lang="en-IN" sz="2000" spc="-1" strike="noStrike">
              <a:solidFill>
                <a:srgbClr val="000000"/>
              </a:solidFill>
              <a:latin typeface="Arial"/>
            </a:endParaRPr>
          </a:p>
          <a:p>
            <a:pPr lvl="1" marL="914400" indent="-380520" algn="just">
              <a:lnSpc>
                <a:spcPct val="100000"/>
              </a:lnSpc>
              <a:spcBef>
                <a:spcPts val="360"/>
              </a:spcBef>
              <a:buClr>
                <a:srgbClr val="60b5cc"/>
              </a:buClr>
              <a:buFont typeface="Wingdings" charset="2"/>
              <a:buChar char=""/>
            </a:pPr>
            <a:r>
              <a:rPr b="0" lang="en-IN" sz="2000" spc="-1" strike="noStrike">
                <a:solidFill>
                  <a:srgbClr val="000000"/>
                </a:solidFill>
                <a:latin typeface="Arial"/>
                <a:ea typeface="Corbel"/>
              </a:rPr>
              <a:t> </a:t>
            </a:r>
            <a:r>
              <a:rPr b="0" lang="en-IN" sz="1600" spc="-1" strike="noStrike">
                <a:solidFill>
                  <a:srgbClr val="000000"/>
                </a:solidFill>
                <a:latin typeface="Arial"/>
                <a:ea typeface="Corbel"/>
              </a:rPr>
              <a:t>Supply and demand</a:t>
            </a:r>
            <a:endParaRPr b="0" lang="en-IN" sz="1600" spc="-1" strike="noStrike">
              <a:solidFill>
                <a:srgbClr val="000000"/>
              </a:solidFill>
              <a:latin typeface="Arial"/>
            </a:endParaRPr>
          </a:p>
          <a:p>
            <a:pPr lvl="1" marL="914400" indent="-380520" algn="just">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 </a:t>
            </a:r>
            <a:r>
              <a:rPr b="0" lang="en-IN" sz="1600" spc="-1" strike="noStrike">
                <a:solidFill>
                  <a:srgbClr val="000000"/>
                </a:solidFill>
                <a:latin typeface="Arial"/>
                <a:ea typeface="Corbel"/>
              </a:rPr>
              <a:t>Setting fares</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80520" algn="just">
              <a:lnSpc>
                <a:spcPct val="100000"/>
              </a:lnSpc>
              <a:buClr>
                <a:srgbClr val="f0ad00"/>
              </a:buClr>
              <a:buFont typeface="Wingdings" charset="2"/>
              <a:buChar char=""/>
            </a:pPr>
            <a:r>
              <a:rPr b="0" lang="en-IN" sz="2000" spc="-1" strike="noStrike">
                <a:solidFill>
                  <a:srgbClr val="000000"/>
                </a:solidFill>
                <a:latin typeface="Arial"/>
                <a:ea typeface="Corbel"/>
              </a:rPr>
              <a:t>Looks at how transportation is handled across cities and tries to adjust for bottlenecks</a:t>
            </a:r>
            <a:endParaRPr b="0" lang="en-IN" sz="2000" spc="-1" strike="noStrike">
              <a:solidFill>
                <a:srgbClr val="000000"/>
              </a:solidFill>
              <a:latin typeface="Arial"/>
            </a:endParaRPr>
          </a:p>
        </p:txBody>
      </p:sp>
      <p:sp>
        <p:nvSpPr>
          <p:cNvPr id="244" name="TextShape 3"/>
          <p:cNvSpPr txBox="1"/>
          <p:nvPr/>
        </p:nvSpPr>
        <p:spPr>
          <a:xfrm>
            <a:off x="8204400" y="6477120"/>
            <a:ext cx="733320" cy="273960"/>
          </a:xfrm>
          <a:prstGeom prst="rect">
            <a:avLst/>
          </a:prstGeom>
          <a:noFill/>
          <a:ln>
            <a:noFill/>
          </a:ln>
        </p:spPr>
        <p:txBody>
          <a:bodyPr bIns="0" anchor="b"/>
          <a:p>
            <a:pPr algn="r">
              <a:lnSpc>
                <a:spcPct val="100000"/>
              </a:lnSpc>
            </a:pPr>
            <a:fld id="{6EBA025F-5C6F-48D5-AB25-E55C6FE54925}"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45"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000"/>
                </a:solidFill>
                <a:latin typeface="Corbel"/>
                <a:ea typeface="Corbel"/>
              </a:rPr>
              <a:t>HOW ALGORITHM WORKS?</a:t>
            </a:r>
            <a:br/>
            <a:r>
              <a:rPr b="1" lang="en-IN" sz="4800" spc="-1" strike="noStrike">
                <a:solidFill>
                  <a:srgbClr val="ffc000"/>
                </a:solidFill>
                <a:latin typeface="Corbel"/>
                <a:ea typeface="Corbel"/>
              </a:rPr>
              <a:t> DATA ANALYSED </a:t>
            </a:r>
            <a:endParaRPr b="0" lang="en-IN" sz="4800" spc="-1" strike="noStrike">
              <a:solidFill>
                <a:srgbClr val="000000"/>
              </a:solidFill>
              <a:latin typeface="Arial"/>
            </a:endParaRPr>
          </a:p>
        </p:txBody>
      </p:sp>
      <p:sp>
        <p:nvSpPr>
          <p:cNvPr id="247" name="TextShape 2"/>
          <p:cNvSpPr txBox="1"/>
          <p:nvPr/>
        </p:nvSpPr>
        <p:spPr>
          <a:xfrm>
            <a:off x="457200" y="1775160"/>
            <a:ext cx="8229240" cy="4625280"/>
          </a:xfrm>
          <a:prstGeom prst="rect">
            <a:avLst/>
          </a:prstGeom>
          <a:noFill/>
          <a:ln>
            <a:noFill/>
          </a:ln>
        </p:spPr>
        <p:txBody>
          <a:bodyPr lIns="54720" tIns="91440"/>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Uber also gathers data on its drivers</a:t>
            </a:r>
            <a:endParaRPr b="0" lang="en-IN" sz="20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Non-identifiable information about their vehicle and their location</a:t>
            </a:r>
            <a:endParaRPr b="0" lang="en-IN" sz="16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Monitors their speed and acceleration</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All of this data is collected, crunched, analyzed and used to predict everything</a:t>
            </a:r>
            <a:endParaRPr b="0" lang="en-IN" sz="20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Customer’s wait time</a:t>
            </a:r>
            <a:endParaRPr b="0" lang="en-IN" sz="16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Recommending where drivers should place themselves via heatmap in order to take advantage of the best fares and most passengers</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Implemented in real-time for both drivers and passengers alike</a:t>
            </a:r>
            <a:endParaRPr b="0" lang="en-IN" sz="2000" spc="-1" strike="noStrike">
              <a:solidFill>
                <a:srgbClr val="000000"/>
              </a:solidFill>
              <a:latin typeface="Arial"/>
            </a:endParaRPr>
          </a:p>
        </p:txBody>
      </p:sp>
      <p:sp>
        <p:nvSpPr>
          <p:cNvPr id="248" name="TextShape 3"/>
          <p:cNvSpPr txBox="1"/>
          <p:nvPr/>
        </p:nvSpPr>
        <p:spPr>
          <a:xfrm>
            <a:off x="8204400" y="6477120"/>
            <a:ext cx="733320" cy="273960"/>
          </a:xfrm>
          <a:prstGeom prst="rect">
            <a:avLst/>
          </a:prstGeom>
          <a:noFill/>
          <a:ln>
            <a:noFill/>
          </a:ln>
        </p:spPr>
        <p:txBody>
          <a:bodyPr bIns="0" anchor="b"/>
          <a:p>
            <a:pPr algn="r">
              <a:lnSpc>
                <a:spcPct val="100000"/>
              </a:lnSpc>
            </a:pPr>
            <a:fld id="{C0C7C1B4-8D53-454D-BCCE-E66583E38106}"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49"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HOW ALGORITHM WORKS?</a:t>
            </a:r>
            <a:br/>
            <a:r>
              <a:rPr b="1" lang="en-IN" sz="4500" spc="-1" strike="noStrike">
                <a:solidFill>
                  <a:srgbClr val="ffc700"/>
                </a:solidFill>
                <a:latin typeface="Corbel"/>
                <a:ea typeface="Corbel"/>
              </a:rPr>
              <a:t> </a:t>
            </a:r>
            <a:r>
              <a:rPr b="1" lang="en-IN" sz="4500" spc="-1" strike="noStrike">
                <a:solidFill>
                  <a:srgbClr val="ffc000"/>
                </a:solidFill>
                <a:latin typeface="Corbel"/>
                <a:ea typeface="Corbel"/>
              </a:rPr>
              <a:t>SURGE</a:t>
            </a:r>
            <a:r>
              <a:rPr b="1" lang="en-IN" sz="4500" spc="-1" strike="noStrike">
                <a:solidFill>
                  <a:srgbClr val="ffff00"/>
                </a:solidFill>
                <a:latin typeface="Corbel"/>
                <a:ea typeface="Corbel"/>
              </a:rPr>
              <a:t> </a:t>
            </a:r>
            <a:r>
              <a:rPr b="1" lang="en-IN" sz="4500" spc="-1" strike="noStrike">
                <a:solidFill>
                  <a:srgbClr val="ffc000"/>
                </a:solidFill>
                <a:latin typeface="Corbel"/>
                <a:ea typeface="Corbel"/>
              </a:rPr>
              <a:t>PRICING</a:t>
            </a:r>
            <a:endParaRPr b="0" lang="en-IN" sz="4500" spc="-1" strike="noStrike">
              <a:solidFill>
                <a:srgbClr val="000000"/>
              </a:solidFill>
              <a:latin typeface="Arial"/>
            </a:endParaRPr>
          </a:p>
        </p:txBody>
      </p:sp>
      <p:sp>
        <p:nvSpPr>
          <p:cNvPr id="251" name="TextShape 2"/>
          <p:cNvSpPr txBox="1"/>
          <p:nvPr/>
        </p:nvSpPr>
        <p:spPr>
          <a:xfrm>
            <a:off x="457200" y="1775160"/>
            <a:ext cx="8229240" cy="4625280"/>
          </a:xfrm>
          <a:prstGeom prst="rect">
            <a:avLst/>
          </a:prstGeom>
          <a:noFill/>
          <a:ln>
            <a:noFill/>
          </a:ln>
        </p:spPr>
        <p:txBody>
          <a:bodyPr lIns="54720" tIns="91440"/>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Monitoring Supply and Demand</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Surge pricing, a model nicknamed “Geosurge” at Uber</a:t>
            </a:r>
            <a:endParaRPr b="0" lang="en-IN" sz="20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Crowded downtown space, be prepared to pay almost twice as much for it</a:t>
            </a:r>
            <a:endParaRPr b="0" lang="en-IN" sz="16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Back in 2011, during New Year’s Eve in New York, a journey of one mile went from $37 to $135 over the course of the night</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Customer backlash on rate-hiking is strong</a:t>
            </a:r>
            <a:endParaRPr b="0" lang="en-IN" sz="20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Considered using machine-learning algorithms to predict where demand will be strong</a:t>
            </a:r>
            <a:endParaRPr b="0" lang="en-IN" sz="16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In short term, surge pricing substantially affects the rate of demand</a:t>
            </a:r>
            <a:endParaRPr b="0" lang="en-IN" sz="16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long-term use could be the key to retaining or losing customers</a:t>
            </a:r>
            <a:endParaRPr b="0" lang="en-IN" sz="1600" spc="-1" strike="noStrike">
              <a:solidFill>
                <a:srgbClr val="000000"/>
              </a:solidFill>
              <a:latin typeface="Arial"/>
            </a:endParaRPr>
          </a:p>
          <a:p>
            <a:endParaRPr b="0" lang="en-IN" sz="1600" spc="-1" strike="noStrike">
              <a:solidFill>
                <a:srgbClr val="000000"/>
              </a:solidFill>
              <a:latin typeface="Arial"/>
            </a:endParaRPr>
          </a:p>
          <a:p>
            <a:pPr>
              <a:lnSpc>
                <a:spcPct val="100000"/>
              </a:lnSpc>
            </a:pPr>
            <a:endParaRPr b="0" lang="en-IN" sz="1600" spc="-1" strike="noStrike">
              <a:solidFill>
                <a:srgbClr val="000000"/>
              </a:solidFill>
              <a:latin typeface="Arial"/>
            </a:endParaRPr>
          </a:p>
        </p:txBody>
      </p:sp>
      <p:sp>
        <p:nvSpPr>
          <p:cNvPr id="252" name="TextShape 3"/>
          <p:cNvSpPr txBox="1"/>
          <p:nvPr/>
        </p:nvSpPr>
        <p:spPr>
          <a:xfrm>
            <a:off x="8204400" y="6477120"/>
            <a:ext cx="733320" cy="273960"/>
          </a:xfrm>
          <a:prstGeom prst="rect">
            <a:avLst/>
          </a:prstGeom>
          <a:noFill/>
          <a:ln>
            <a:noFill/>
          </a:ln>
        </p:spPr>
        <p:txBody>
          <a:bodyPr bIns="0" anchor="b"/>
          <a:p>
            <a:pPr algn="r">
              <a:lnSpc>
                <a:spcPct val="100000"/>
              </a:lnSpc>
            </a:pPr>
            <a:fld id="{D7788893-11FC-4DE0-B38C-B82FC275960F}"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53"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HOW ALGORITHM WORKS?</a:t>
            </a:r>
            <a:br/>
            <a:r>
              <a:rPr b="1" lang="en-IN" sz="4500" spc="-1" strike="noStrike">
                <a:solidFill>
                  <a:srgbClr val="ffc700"/>
                </a:solidFill>
                <a:latin typeface="Corbel"/>
                <a:ea typeface="Corbel"/>
              </a:rPr>
              <a:t> </a:t>
            </a:r>
            <a:r>
              <a:rPr b="1" lang="en-IN" sz="4500" spc="-1" strike="noStrike">
                <a:solidFill>
                  <a:srgbClr val="ffc000"/>
                </a:solidFill>
                <a:latin typeface="Corbel"/>
                <a:ea typeface="Corbel"/>
              </a:rPr>
              <a:t>SURGE PRICING</a:t>
            </a:r>
            <a:endParaRPr b="0" lang="en-IN" sz="4500" spc="-1" strike="noStrike">
              <a:solidFill>
                <a:srgbClr val="000000"/>
              </a:solidFill>
              <a:latin typeface="Arial"/>
            </a:endParaRPr>
          </a:p>
        </p:txBody>
      </p:sp>
      <p:sp>
        <p:nvSpPr>
          <p:cNvPr id="255" name="TextShape 2"/>
          <p:cNvSpPr txBox="1"/>
          <p:nvPr/>
        </p:nvSpPr>
        <p:spPr>
          <a:xfrm>
            <a:off x="457200" y="1775160"/>
            <a:ext cx="5521320" cy="4625280"/>
          </a:xfrm>
          <a:prstGeom prst="rect">
            <a:avLst/>
          </a:prstGeom>
          <a:noFill/>
          <a:ln>
            <a:noFill/>
          </a:ln>
        </p:spPr>
        <p:txBody>
          <a:bodyPr lIns="54720" tIns="91440"/>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In order to get and maintain a strong customer and driver base, it needs to put data to work</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Supply and demand data are not the same from city to city</a:t>
            </a:r>
            <a:endParaRPr b="0" lang="en-IN" sz="20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Uber engineers devised a way to map the “pulse” of a city to connect drivers and riders more efficiently</a:t>
            </a:r>
            <a:endParaRPr b="0" lang="en-IN" sz="1600" spc="-1" strike="noStrike">
              <a:solidFill>
                <a:srgbClr val="000000"/>
              </a:solidFill>
              <a:latin typeface="Arial"/>
            </a:endParaRPr>
          </a:p>
        </p:txBody>
      </p:sp>
      <p:sp>
        <p:nvSpPr>
          <p:cNvPr id="256" name="TextShape 3"/>
          <p:cNvSpPr txBox="1"/>
          <p:nvPr/>
        </p:nvSpPr>
        <p:spPr>
          <a:xfrm>
            <a:off x="8204400" y="6477120"/>
            <a:ext cx="733320" cy="273960"/>
          </a:xfrm>
          <a:prstGeom prst="rect">
            <a:avLst/>
          </a:prstGeom>
          <a:noFill/>
          <a:ln>
            <a:noFill/>
          </a:ln>
        </p:spPr>
        <p:txBody>
          <a:bodyPr bIns="0" anchor="b"/>
          <a:p>
            <a:pPr algn="r">
              <a:lnSpc>
                <a:spcPct val="100000"/>
              </a:lnSpc>
            </a:pPr>
            <a:fld id="{9C270352-902B-47A8-B40F-59F763AA128E}"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57"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pic>
        <p:nvPicPr>
          <p:cNvPr id="258" name="Picture 2" descr=""/>
          <p:cNvPicPr/>
          <p:nvPr/>
        </p:nvPicPr>
        <p:blipFill>
          <a:blip r:embed="rId1"/>
          <a:stretch/>
        </p:blipFill>
        <p:spPr>
          <a:xfrm>
            <a:off x="5950800" y="1547280"/>
            <a:ext cx="3024360" cy="4826880"/>
          </a:xfrm>
          <a:prstGeom prst="rect">
            <a:avLst/>
          </a:prstGeom>
          <a:ln w="9360">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HOW ALGORITHM WORKS?</a:t>
            </a:r>
            <a:br/>
            <a:r>
              <a:rPr b="1" lang="en-IN" sz="4500" spc="-1" strike="noStrike">
                <a:solidFill>
                  <a:srgbClr val="ffc000"/>
                </a:solidFill>
                <a:latin typeface="Corbel"/>
                <a:ea typeface="Corbel"/>
              </a:rPr>
              <a:t>VISUALIZING DATA ANALYTICS</a:t>
            </a:r>
            <a:endParaRPr b="0" lang="en-IN" sz="4500" spc="-1" strike="noStrike">
              <a:solidFill>
                <a:srgbClr val="000000"/>
              </a:solidFill>
              <a:latin typeface="Arial"/>
            </a:endParaRPr>
          </a:p>
        </p:txBody>
      </p:sp>
      <p:sp>
        <p:nvSpPr>
          <p:cNvPr id="260" name="TextShape 2"/>
          <p:cNvSpPr txBox="1"/>
          <p:nvPr/>
        </p:nvSpPr>
        <p:spPr>
          <a:xfrm>
            <a:off x="457200" y="1775160"/>
            <a:ext cx="8229240" cy="4625280"/>
          </a:xfrm>
          <a:prstGeom prst="rect">
            <a:avLst/>
          </a:prstGeom>
          <a:noFill/>
          <a:ln>
            <a:noFill/>
          </a:ln>
        </p:spPr>
        <p:txBody>
          <a:bodyPr lIns="54720" tIns="91440"/>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Visualizing Data Analytics</a:t>
            </a:r>
            <a:endParaRPr b="0" lang="en-IN" sz="20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Manages billions of GPS locations </a:t>
            </a:r>
            <a:endParaRPr b="0" lang="en-IN" sz="16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Every minute, their platform juggles millions of events</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Develop mapping and framework to data that the public (such as drivers) sees</a:t>
            </a:r>
            <a:endParaRPr b="0" lang="en-IN" sz="20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Created a need for tools to be developed in-house</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Visualizations </a:t>
            </a:r>
            <a:endParaRPr b="0" lang="en-IN" sz="20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Surge pricing map</a:t>
            </a:r>
            <a:endParaRPr b="0" lang="en-IN" sz="16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Route maps</a:t>
            </a:r>
            <a:endParaRPr b="0" lang="en-IN" sz="16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Traffic map</a:t>
            </a:r>
            <a:endParaRPr b="0" lang="en-IN" sz="1600" spc="-1" strike="noStrike">
              <a:solidFill>
                <a:srgbClr val="000000"/>
              </a:solidFill>
              <a:latin typeface="Arial"/>
            </a:endParaRPr>
          </a:p>
          <a:p>
            <a:pPr lvl="1" marL="914400" indent="-380520">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Distributions of Uber drop-offs</a:t>
            </a:r>
            <a:endParaRPr b="0" lang="en-IN" sz="1600" spc="-1" strike="noStrike">
              <a:solidFill>
                <a:srgbClr val="000000"/>
              </a:solidFill>
              <a:latin typeface="Arial"/>
            </a:endParaRPr>
          </a:p>
        </p:txBody>
      </p:sp>
      <p:sp>
        <p:nvSpPr>
          <p:cNvPr id="261" name="TextShape 3"/>
          <p:cNvSpPr txBox="1"/>
          <p:nvPr/>
        </p:nvSpPr>
        <p:spPr>
          <a:xfrm>
            <a:off x="8204400" y="6477120"/>
            <a:ext cx="733320" cy="273960"/>
          </a:xfrm>
          <a:prstGeom prst="rect">
            <a:avLst/>
          </a:prstGeom>
          <a:noFill/>
          <a:ln>
            <a:noFill/>
          </a:ln>
        </p:spPr>
        <p:txBody>
          <a:bodyPr bIns="0" anchor="b"/>
          <a:p>
            <a:pPr algn="r">
              <a:lnSpc>
                <a:spcPct val="100000"/>
              </a:lnSpc>
            </a:pPr>
            <a:fld id="{8266EB03-6269-43B0-A9FA-992DA0AA7AD1}"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62"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HOW ALGORITHM WORKS?</a:t>
            </a:r>
            <a:br/>
            <a:r>
              <a:rPr b="1" lang="en-IN" sz="4500" spc="-1" strike="noStrike">
                <a:solidFill>
                  <a:srgbClr val="ffc000"/>
                </a:solidFill>
                <a:latin typeface="Corbel"/>
                <a:ea typeface="Corbel"/>
              </a:rPr>
              <a:t>UBER TRAFFIC</a:t>
            </a:r>
            <a:endParaRPr b="0" lang="en-IN" sz="4500" spc="-1" strike="noStrike">
              <a:solidFill>
                <a:srgbClr val="000000"/>
              </a:solidFill>
              <a:latin typeface="Arial"/>
            </a:endParaRPr>
          </a:p>
        </p:txBody>
      </p:sp>
      <p:sp>
        <p:nvSpPr>
          <p:cNvPr id="264" name="TextShape 2"/>
          <p:cNvSpPr txBox="1"/>
          <p:nvPr/>
        </p:nvSpPr>
        <p:spPr>
          <a:xfrm>
            <a:off x="457200" y="1775160"/>
            <a:ext cx="8229240" cy="4625280"/>
          </a:xfrm>
          <a:prstGeom prst="rect">
            <a:avLst/>
          </a:prstGeom>
          <a:noFill/>
          <a:ln>
            <a:noFill/>
          </a:ln>
        </p:spPr>
        <p:txBody>
          <a:bodyPr lIns="54720" tIns="91440"/>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In big cities, where understanding the density of a given area may lead to dynamic pricing changes</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Uber demonstrates this with a combination of layers that let them drill-down to see specific areas in more detail</a:t>
            </a:r>
            <a:endParaRPr b="0" lang="en-IN" sz="2000" spc="-1" strike="noStrike">
              <a:solidFill>
                <a:srgbClr val="000000"/>
              </a:solidFill>
              <a:latin typeface="Arial"/>
            </a:endParaRPr>
          </a:p>
        </p:txBody>
      </p:sp>
      <p:sp>
        <p:nvSpPr>
          <p:cNvPr id="265" name="TextShape 3"/>
          <p:cNvSpPr txBox="1"/>
          <p:nvPr/>
        </p:nvSpPr>
        <p:spPr>
          <a:xfrm>
            <a:off x="8204400" y="6477120"/>
            <a:ext cx="733320" cy="273960"/>
          </a:xfrm>
          <a:prstGeom prst="rect">
            <a:avLst/>
          </a:prstGeom>
          <a:noFill/>
          <a:ln>
            <a:noFill/>
          </a:ln>
        </p:spPr>
        <p:txBody>
          <a:bodyPr bIns="0" anchor="b"/>
          <a:p>
            <a:pPr algn="r">
              <a:lnSpc>
                <a:spcPct val="100000"/>
              </a:lnSpc>
            </a:pPr>
            <a:fld id="{9DB738FA-27C8-47FA-8057-D5347AF5D5B3}"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66"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HOW ALGORITHM WORKS?</a:t>
            </a:r>
            <a:br/>
            <a:r>
              <a:rPr b="1" lang="en-IN" sz="4500" spc="-1" strike="noStrike">
                <a:solidFill>
                  <a:srgbClr val="ffc000"/>
                </a:solidFill>
                <a:latin typeface="Corbel"/>
                <a:ea typeface="Corbel"/>
              </a:rPr>
              <a:t>UBER</a:t>
            </a:r>
            <a:r>
              <a:rPr b="1" lang="en-IN" sz="4500" spc="-1" strike="noStrike">
                <a:solidFill>
                  <a:srgbClr val="ffc700"/>
                </a:solidFill>
                <a:latin typeface="Corbel"/>
                <a:ea typeface="Corbel"/>
              </a:rPr>
              <a:t> </a:t>
            </a:r>
            <a:r>
              <a:rPr b="1" lang="en-IN" sz="4500" spc="-1" strike="noStrike">
                <a:solidFill>
                  <a:srgbClr val="ffc000"/>
                </a:solidFill>
                <a:latin typeface="Corbel"/>
                <a:ea typeface="Corbel"/>
              </a:rPr>
              <a:t>TRAFFIC</a:t>
            </a:r>
            <a:endParaRPr b="0" lang="en-IN" sz="4500" spc="-1" strike="noStrike">
              <a:solidFill>
                <a:srgbClr val="000000"/>
              </a:solidFill>
              <a:latin typeface="Arial"/>
            </a:endParaRPr>
          </a:p>
        </p:txBody>
      </p:sp>
      <p:sp>
        <p:nvSpPr>
          <p:cNvPr id="268" name="TextShape 2"/>
          <p:cNvSpPr txBox="1"/>
          <p:nvPr/>
        </p:nvSpPr>
        <p:spPr>
          <a:xfrm>
            <a:off x="457200" y="1775160"/>
            <a:ext cx="8229240" cy="4625280"/>
          </a:xfrm>
          <a:prstGeom prst="rect">
            <a:avLst/>
          </a:prstGeom>
          <a:noFill/>
          <a:ln>
            <a:noFill/>
          </a:ln>
        </p:spPr>
        <p:txBody>
          <a:bodyPr lIns="54720" tIns="91440"/>
          <a:p>
            <a:endParaRPr b="0" lang="en-IN" sz="1400" spc="-1" strike="noStrike">
              <a:solidFill>
                <a:srgbClr val="000000"/>
              </a:solidFill>
              <a:latin typeface="Arial"/>
            </a:endParaRPr>
          </a:p>
        </p:txBody>
      </p:sp>
      <p:sp>
        <p:nvSpPr>
          <p:cNvPr id="269" name="TextShape 3"/>
          <p:cNvSpPr txBox="1"/>
          <p:nvPr/>
        </p:nvSpPr>
        <p:spPr>
          <a:xfrm>
            <a:off x="8204400" y="6477120"/>
            <a:ext cx="733320" cy="273960"/>
          </a:xfrm>
          <a:prstGeom prst="rect">
            <a:avLst/>
          </a:prstGeom>
          <a:noFill/>
          <a:ln>
            <a:noFill/>
          </a:ln>
        </p:spPr>
        <p:txBody>
          <a:bodyPr bIns="0" anchor="b"/>
          <a:p>
            <a:pPr algn="r">
              <a:lnSpc>
                <a:spcPct val="100000"/>
              </a:lnSpc>
            </a:pPr>
            <a:fld id="{EC570229-1820-402B-9662-F530DEB61912}"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70"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pic>
        <p:nvPicPr>
          <p:cNvPr id="271" name="Picture 4" descr=""/>
          <p:cNvPicPr/>
          <p:nvPr/>
        </p:nvPicPr>
        <p:blipFill>
          <a:blip r:embed="rId1"/>
          <a:stretch/>
        </p:blipFill>
        <p:spPr>
          <a:xfrm>
            <a:off x="126720" y="1519200"/>
            <a:ext cx="8918640" cy="492336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685800" y="3355920"/>
            <a:ext cx="8076960" cy="1672920"/>
          </a:xfrm>
          <a:prstGeom prst="rect">
            <a:avLst/>
          </a:prstGeom>
          <a:noFill/>
          <a:ln>
            <a:noFill/>
          </a:ln>
        </p:spPr>
        <p:txBody>
          <a:bodyPr rIns="45720" tIns="0" bIns="0">
            <a:normAutofit/>
          </a:bodyPr>
          <a:p>
            <a:pPr algn="ctr">
              <a:lnSpc>
                <a:spcPct val="100000"/>
              </a:lnSpc>
            </a:pPr>
            <a:r>
              <a:rPr b="1" lang="en-IN" sz="4700" spc="-1" strike="noStrike">
                <a:solidFill>
                  <a:srgbClr val="ffc700"/>
                </a:solidFill>
                <a:latin typeface="Arial"/>
                <a:ea typeface="Arial"/>
              </a:rPr>
              <a:t>INTRODUCTION </a:t>
            </a:r>
            <a:endParaRPr b="0" lang="en-IN" sz="4700" spc="-1" strike="noStrike">
              <a:solidFill>
                <a:srgbClr val="000000"/>
              </a:solidFill>
              <a:latin typeface="Arial"/>
            </a:endParaRPr>
          </a:p>
        </p:txBody>
      </p:sp>
      <p:sp>
        <p:nvSpPr>
          <p:cNvPr id="191" name="TextShape 2"/>
          <p:cNvSpPr txBox="1"/>
          <p:nvPr/>
        </p:nvSpPr>
        <p:spPr>
          <a:xfrm>
            <a:off x="685800" y="1828800"/>
            <a:ext cx="8076960" cy="1499400"/>
          </a:xfrm>
          <a:prstGeom prst="rect">
            <a:avLst/>
          </a:prstGeom>
          <a:noFill/>
          <a:ln>
            <a:noFill/>
          </a:ln>
        </p:spPr>
        <p:txBody>
          <a:bodyPr lIns="118800" rIns="45720" tIns="0" bIns="0" anchor="b">
            <a:normAutofit/>
          </a:bodyPr>
          <a:p>
            <a:pPr algn="ctr"/>
            <a:endParaRPr b="0" lang="en-IN" sz="3200" spc="-1" strike="noStrike">
              <a:latin typeface="Arial"/>
            </a:endParaRPr>
          </a:p>
        </p:txBody>
      </p:sp>
      <p:pic>
        <p:nvPicPr>
          <p:cNvPr id="192" name="Google Shape;130;p2" descr=""/>
          <p:cNvPicPr/>
          <p:nvPr/>
        </p:nvPicPr>
        <p:blipFill>
          <a:blip r:embed="rId1"/>
          <a:stretch/>
        </p:blipFill>
        <p:spPr>
          <a:xfrm>
            <a:off x="380880" y="148680"/>
            <a:ext cx="3915720" cy="2649600"/>
          </a:xfrm>
          <a:prstGeom prst="rect">
            <a:avLst/>
          </a:prstGeom>
          <a:ln>
            <a:noFill/>
          </a:ln>
        </p:spPr>
      </p:pic>
      <p:sp>
        <p:nvSpPr>
          <p:cNvPr id="193" name="TextShape 3"/>
          <p:cNvSpPr txBox="1"/>
          <p:nvPr/>
        </p:nvSpPr>
        <p:spPr>
          <a:xfrm>
            <a:off x="8204400" y="6477120"/>
            <a:ext cx="733680" cy="273960"/>
          </a:xfrm>
          <a:prstGeom prst="rect">
            <a:avLst/>
          </a:prstGeom>
          <a:noFill/>
          <a:ln>
            <a:noFill/>
          </a:ln>
        </p:spPr>
        <p:txBody>
          <a:bodyPr bIns="0" anchor="b"/>
          <a:p>
            <a:pPr algn="r">
              <a:lnSpc>
                <a:spcPct val="100000"/>
              </a:lnSpc>
            </a:pPr>
            <a:fld id="{4FBD16D1-7439-465B-B7D6-BE4A736F1C5B}" type="slidenum">
              <a:rPr b="0" lang="en-IN" sz="1200" spc="-1" strike="noStrike">
                <a:solidFill>
                  <a:srgbClr val="ffffff"/>
                </a:solidFill>
                <a:latin typeface="Corbel"/>
                <a:ea typeface="Corbel"/>
              </a:rPr>
              <a:t>&lt;number&gt;</a:t>
            </a:fld>
            <a:endParaRPr b="0" lang="en-IN" sz="1200" spc="-1" strike="noStrike">
              <a:latin typeface="Times New Roman"/>
            </a:endParaRPr>
          </a:p>
        </p:txBody>
      </p:sp>
      <p:sp>
        <p:nvSpPr>
          <p:cNvPr id="194"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000000"/>
                </a:solidFill>
                <a:latin typeface="Corbel"/>
                <a:ea typeface="Corbel"/>
              </a:rPr>
              <a:t>SIL 861 - UBER Algorithm Analysis</a:t>
            </a:r>
            <a:endParaRPr b="0" lang="en-IN" sz="1200" spc="-1" strike="noStrike">
              <a:latin typeface="Times New Roman"/>
            </a:endParaRPr>
          </a:p>
        </p:txBody>
      </p:sp>
      <p:pic>
        <p:nvPicPr>
          <p:cNvPr id="195" name="Google Shape;133;p2" descr=""/>
          <p:cNvPicPr/>
          <p:nvPr/>
        </p:nvPicPr>
        <p:blipFill>
          <a:blip r:embed="rId2"/>
          <a:stretch/>
        </p:blipFill>
        <p:spPr>
          <a:xfrm>
            <a:off x="5318640" y="148320"/>
            <a:ext cx="3472200" cy="257400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685800" y="3355920"/>
            <a:ext cx="8076960" cy="1672920"/>
          </a:xfrm>
          <a:prstGeom prst="rect">
            <a:avLst/>
          </a:prstGeom>
          <a:noFill/>
          <a:ln>
            <a:noFill/>
          </a:ln>
        </p:spPr>
        <p:txBody>
          <a:bodyPr rIns="45720" tIns="0" bIns="0"/>
          <a:p>
            <a:pPr algn="ctr">
              <a:lnSpc>
                <a:spcPct val="100000"/>
              </a:lnSpc>
            </a:pPr>
            <a:r>
              <a:rPr b="1" lang="en-IN" sz="4700" spc="-1" strike="noStrike">
                <a:solidFill>
                  <a:srgbClr val="ffc700"/>
                </a:solidFill>
                <a:latin typeface="Corbel"/>
                <a:ea typeface="Corbel"/>
              </a:rPr>
              <a:t>ETHICAL ISSUES WITH UBER ALGORITHM</a:t>
            </a:r>
            <a:endParaRPr b="0" lang="en-IN" sz="4700" spc="-1" strike="noStrike">
              <a:solidFill>
                <a:srgbClr val="000000"/>
              </a:solidFill>
              <a:latin typeface="Arial"/>
            </a:endParaRPr>
          </a:p>
        </p:txBody>
      </p:sp>
      <p:sp>
        <p:nvSpPr>
          <p:cNvPr id="273" name="TextShape 2"/>
          <p:cNvSpPr txBox="1"/>
          <p:nvPr/>
        </p:nvSpPr>
        <p:spPr>
          <a:xfrm>
            <a:off x="685800" y="1828800"/>
            <a:ext cx="8076960" cy="1499400"/>
          </a:xfrm>
          <a:prstGeom prst="rect">
            <a:avLst/>
          </a:prstGeom>
          <a:noFill/>
          <a:ln>
            <a:noFill/>
          </a:ln>
        </p:spPr>
        <p:txBody>
          <a:bodyPr lIns="118800" rIns="45720" tIns="0" bIns="0" anchor="b"/>
          <a:p>
            <a:pPr algn="ctr"/>
            <a:endParaRPr b="0" lang="en-IN" sz="3200" spc="-1" strike="noStrike">
              <a:latin typeface="Arial"/>
            </a:endParaRPr>
          </a:p>
        </p:txBody>
      </p:sp>
      <p:sp>
        <p:nvSpPr>
          <p:cNvPr id="274" name="TextShape 3"/>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275" name="TextShape 4"/>
          <p:cNvSpPr txBox="1"/>
          <p:nvPr/>
        </p:nvSpPr>
        <p:spPr>
          <a:xfrm>
            <a:off x="8204400" y="6477120"/>
            <a:ext cx="733680" cy="273960"/>
          </a:xfrm>
          <a:prstGeom prst="rect">
            <a:avLst/>
          </a:prstGeom>
          <a:noFill/>
          <a:ln>
            <a:noFill/>
          </a:ln>
        </p:spPr>
        <p:txBody>
          <a:bodyPr bIns="0" anchor="b"/>
          <a:p>
            <a:pPr algn="r">
              <a:lnSpc>
                <a:spcPct val="100000"/>
              </a:lnSpc>
            </a:pPr>
            <a:fld id="{5F196FF3-EE6F-4431-A637-0BAA649EFFF2}"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ALGORITHMS ISSUES</a:t>
            </a:r>
            <a:endParaRPr b="0" lang="en-IN" sz="4500" spc="-1" strike="noStrike">
              <a:solidFill>
                <a:srgbClr val="000000"/>
              </a:solidFill>
              <a:latin typeface="Arial"/>
            </a:endParaRPr>
          </a:p>
        </p:txBody>
      </p:sp>
      <p:sp>
        <p:nvSpPr>
          <p:cNvPr id="277" name="TextShape 2"/>
          <p:cNvSpPr txBox="1"/>
          <p:nvPr/>
        </p:nvSpPr>
        <p:spPr>
          <a:xfrm>
            <a:off x="457200" y="1775160"/>
            <a:ext cx="8229240" cy="4625280"/>
          </a:xfrm>
          <a:prstGeom prst="rect">
            <a:avLst/>
          </a:prstGeom>
          <a:noFill/>
          <a:ln>
            <a:noFill/>
          </a:ln>
        </p:spPr>
        <p:txBody>
          <a:bodyPr lIns="54720" tIns="91440"/>
          <a:p>
            <a:pPr>
              <a:lnSpc>
                <a:spcPct val="100000"/>
              </a:lnSpc>
              <a:buClr>
                <a:srgbClr val="f0ad00"/>
              </a:buClr>
              <a:buFont typeface="Wingdings" charset="2"/>
              <a:buChar char=""/>
            </a:pPr>
            <a:r>
              <a:rPr b="0" lang="en-IN" sz="2000" spc="-1" strike="noStrike">
                <a:solidFill>
                  <a:srgbClr val="282828"/>
                </a:solidFill>
                <a:latin typeface="Arial"/>
                <a:ea typeface="Arial"/>
              </a:rPr>
              <a:t>      </a:t>
            </a:r>
            <a:r>
              <a:rPr b="0" lang="en-IN" sz="2000" spc="-1" strike="noStrike">
                <a:solidFill>
                  <a:srgbClr val="282828"/>
                </a:solidFill>
                <a:latin typeface="Arial"/>
                <a:ea typeface="Arial"/>
              </a:rPr>
              <a:t>Uber drivers have the following major areas of concerns about working “for” algorithms</a:t>
            </a:r>
            <a:endParaRPr b="0" lang="en-IN" sz="20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Steers its Drivers</a:t>
            </a:r>
            <a:endParaRPr b="0" lang="en-IN" sz="2000" spc="-1" strike="noStrike">
              <a:solidFill>
                <a:srgbClr val="000000"/>
              </a:solidFill>
              <a:latin typeface="Arial"/>
            </a:endParaRPr>
          </a:p>
          <a:p>
            <a:pPr lvl="1" marL="900000" indent="-293760">
              <a:lnSpc>
                <a:spcPct val="100000"/>
              </a:lnSpc>
              <a:buClr>
                <a:srgbClr val="60b5cc"/>
              </a:buClr>
              <a:buFont typeface="Wingdings" charset="2"/>
              <a:buChar char=""/>
            </a:pPr>
            <a:r>
              <a:rPr b="0" lang="en-IN" sz="2000" spc="-1" strike="noStrike">
                <a:solidFill>
                  <a:srgbClr val="000000"/>
                </a:solidFill>
                <a:latin typeface="Arial"/>
                <a:ea typeface="Corbel"/>
              </a:rPr>
              <a:t>Influence drivers decision making</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282828"/>
                </a:solidFill>
                <a:latin typeface="Arial"/>
                <a:ea typeface="Arial"/>
              </a:rPr>
              <a:t>Little transparency</a:t>
            </a:r>
            <a:endParaRPr b="0" lang="en-IN" sz="2000" spc="-1" strike="noStrike">
              <a:solidFill>
                <a:srgbClr val="000000"/>
              </a:solidFill>
              <a:latin typeface="Arial"/>
            </a:endParaRPr>
          </a:p>
          <a:p>
            <a:pPr lvl="1" marL="900000" indent="-293760">
              <a:lnSpc>
                <a:spcPct val="100000"/>
              </a:lnSpc>
              <a:buClr>
                <a:srgbClr val="60b5cc"/>
              </a:buClr>
              <a:buFont typeface="Wingdings" charset="2"/>
              <a:buChar char=""/>
            </a:pPr>
            <a:r>
              <a:rPr b="0" lang="en-IN" sz="2000" spc="-1" strike="noStrike">
                <a:solidFill>
                  <a:srgbClr val="000000"/>
                </a:solidFill>
                <a:latin typeface="Arial"/>
                <a:ea typeface="Corbel"/>
              </a:rPr>
              <a:t>Blind passenger acceptance</a:t>
            </a:r>
            <a:endParaRPr b="0" lang="en-IN" sz="2000" spc="-1" strike="noStrike">
              <a:solidFill>
                <a:srgbClr val="000000"/>
              </a:solidFill>
              <a:latin typeface="Arial"/>
            </a:endParaRPr>
          </a:p>
          <a:p>
            <a:pPr lvl="1" marL="900000" indent="-293760">
              <a:lnSpc>
                <a:spcPct val="100000"/>
              </a:lnSpc>
              <a:buClr>
                <a:srgbClr val="60b5cc"/>
              </a:buClr>
              <a:buFont typeface="Wingdings" charset="2"/>
              <a:buChar char=""/>
            </a:pPr>
            <a:r>
              <a:rPr b="0" lang="en-IN" sz="2000" spc="-1" strike="noStrike">
                <a:solidFill>
                  <a:srgbClr val="000000"/>
                </a:solidFill>
                <a:latin typeface="Arial"/>
                <a:ea typeface="Corbel"/>
              </a:rPr>
              <a:t>Surge pricing</a:t>
            </a:r>
            <a:endParaRPr b="0" lang="en-IN" sz="20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Nudging by Uber</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282828"/>
                </a:solidFill>
                <a:latin typeface="Arial"/>
                <a:ea typeface="Arial"/>
              </a:rPr>
              <a:t>Constant surveillance</a:t>
            </a:r>
            <a:endParaRPr b="0" lang="en-IN" sz="2000" spc="-1" strike="noStrike">
              <a:solidFill>
                <a:srgbClr val="000000"/>
              </a:solidFill>
              <a:latin typeface="Arial"/>
            </a:endParaRPr>
          </a:p>
          <a:p>
            <a:pPr lvl="1" marL="900000" indent="-293760">
              <a:lnSpc>
                <a:spcPct val="100000"/>
              </a:lnSpc>
              <a:buClr>
                <a:srgbClr val="60b5cc"/>
              </a:buClr>
              <a:buFont typeface="Wingdings" charset="2"/>
              <a:buChar char=""/>
            </a:pPr>
            <a:r>
              <a:rPr b="0" lang="en-IN" sz="2000" spc="-1" strike="noStrike">
                <a:solidFill>
                  <a:srgbClr val="000000"/>
                </a:solidFill>
                <a:latin typeface="Arial"/>
                <a:ea typeface="Corbel"/>
              </a:rPr>
              <a:t>Driver Ratings</a:t>
            </a:r>
            <a:endParaRPr b="0" lang="en-IN" sz="2000" spc="-1" strike="noStrike">
              <a:solidFill>
                <a:srgbClr val="000000"/>
              </a:solidFill>
              <a:latin typeface="Arial"/>
            </a:endParaRPr>
          </a:p>
          <a:p>
            <a:pPr lvl="1" marL="900000" indent="-293760">
              <a:lnSpc>
                <a:spcPct val="100000"/>
              </a:lnSpc>
              <a:buClr>
                <a:srgbClr val="60b5cc"/>
              </a:buClr>
              <a:buFont typeface="Wingdings" charset="2"/>
              <a:buChar char=""/>
            </a:pPr>
            <a:r>
              <a:rPr b="0" lang="en-IN" sz="2000" spc="-1" strike="noStrike">
                <a:solidFill>
                  <a:srgbClr val="000000"/>
                </a:solidFill>
                <a:latin typeface="Arial"/>
                <a:ea typeface="Corbel"/>
              </a:rPr>
              <a:t>Surveillance </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282828"/>
                </a:solidFill>
                <a:latin typeface="Arial"/>
                <a:ea typeface="Arial"/>
              </a:rPr>
              <a:t>Dehumanization - </a:t>
            </a:r>
            <a:r>
              <a:rPr b="0" lang="en-IN" sz="2000" spc="-1" strike="noStrike">
                <a:solidFill>
                  <a:srgbClr val="000000"/>
                </a:solidFill>
                <a:latin typeface="Arial"/>
                <a:ea typeface="Corbel"/>
              </a:rPr>
              <a:t>CSRs  “Uber’s robots”</a:t>
            </a:r>
            <a:endParaRPr b="0" lang="en-IN" sz="2000" spc="-1" strike="noStrike">
              <a:solidFill>
                <a:srgbClr val="000000"/>
              </a:solidFill>
              <a:latin typeface="Arial"/>
            </a:endParaRPr>
          </a:p>
        </p:txBody>
      </p:sp>
      <p:sp>
        <p:nvSpPr>
          <p:cNvPr id="278" name="TextShape 3"/>
          <p:cNvSpPr txBox="1"/>
          <p:nvPr/>
        </p:nvSpPr>
        <p:spPr>
          <a:xfrm>
            <a:off x="8204400" y="6477120"/>
            <a:ext cx="733320" cy="273960"/>
          </a:xfrm>
          <a:prstGeom prst="rect">
            <a:avLst/>
          </a:prstGeom>
          <a:noFill/>
          <a:ln>
            <a:noFill/>
          </a:ln>
        </p:spPr>
        <p:txBody>
          <a:bodyPr bIns="0" anchor="b"/>
          <a:p>
            <a:pPr algn="r">
              <a:lnSpc>
                <a:spcPct val="100000"/>
              </a:lnSpc>
            </a:pPr>
            <a:fld id="{7A68CE23-4B60-4703-A640-1F8A2AAB2DC3}"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79"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457200" y="155520"/>
            <a:ext cx="8686440" cy="12524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Corbel"/>
                <a:ea typeface="Corbel"/>
              </a:rPr>
              <a:t>SURGE PRICING AND ALGORITHMIC LOGISTICS MANAGEMENT</a:t>
            </a:r>
            <a:endParaRPr b="0" lang="en-IN" sz="4500" spc="-1" strike="noStrike">
              <a:solidFill>
                <a:srgbClr val="000000"/>
              </a:solidFill>
              <a:latin typeface="Arial"/>
            </a:endParaRPr>
          </a:p>
        </p:txBody>
      </p:sp>
      <p:sp>
        <p:nvSpPr>
          <p:cNvPr id="281" name="TextShape 2"/>
          <p:cNvSpPr txBox="1"/>
          <p:nvPr/>
        </p:nvSpPr>
        <p:spPr>
          <a:xfrm>
            <a:off x="457200" y="1775160"/>
            <a:ext cx="8229240" cy="4625280"/>
          </a:xfrm>
          <a:prstGeom prst="rect">
            <a:avLst/>
          </a:prstGeom>
          <a:noFill/>
          <a:ln>
            <a:solidFill>
              <a:srgbClr val="ffffff"/>
            </a:solidFill>
          </a:ln>
        </p:spPr>
        <p:txBody>
          <a:bodyPr lIns="54720" tIns="91440">
            <a:normAutofit/>
          </a:bodyPr>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Surge pricing zones is billed by Uber as a means to</a:t>
            </a:r>
            <a:endParaRPr b="0" lang="en-IN" sz="2000" spc="-1" strike="noStrike">
              <a:solidFill>
                <a:srgbClr val="000000"/>
              </a:solidFill>
              <a:latin typeface="Arial"/>
            </a:endParaRPr>
          </a:p>
          <a:p>
            <a:pPr lvl="1" marL="914400" indent="-388080">
              <a:lnSpc>
                <a:spcPct val="100000"/>
              </a:lnSpc>
              <a:spcBef>
                <a:spcPts val="561"/>
              </a:spcBef>
              <a:buClr>
                <a:srgbClr val="60b5cc"/>
              </a:buClr>
              <a:buFont typeface="Wingdings" charset="2"/>
              <a:buChar char=""/>
            </a:pPr>
            <a:r>
              <a:rPr b="0" lang="en-IN" sz="2000" spc="-1" strike="noStrike">
                <a:solidFill>
                  <a:srgbClr val="000000"/>
                </a:solidFill>
                <a:latin typeface="Arial"/>
                <a:ea typeface="Corbel"/>
              </a:rPr>
              <a:t>Ensure positive customer experience </a:t>
            </a:r>
            <a:endParaRPr b="0" lang="en-IN" sz="2000" spc="-1" strike="noStrike">
              <a:solidFill>
                <a:srgbClr val="000000"/>
              </a:solidFill>
              <a:latin typeface="Arial"/>
            </a:endParaRPr>
          </a:p>
          <a:p>
            <a:pPr lvl="1" marL="914400" indent="-388080">
              <a:lnSpc>
                <a:spcPct val="100000"/>
              </a:lnSpc>
              <a:spcBef>
                <a:spcPts val="561"/>
              </a:spcBef>
              <a:buClr>
                <a:srgbClr val="60b5cc"/>
              </a:buClr>
              <a:buFont typeface="Wingdings" charset="2"/>
              <a:buChar char=""/>
            </a:pPr>
            <a:r>
              <a:rPr b="0" lang="en-IN" sz="2000" spc="-1" strike="noStrike">
                <a:solidFill>
                  <a:srgbClr val="000000"/>
                </a:solidFill>
                <a:latin typeface="Arial"/>
                <a:ea typeface="Corbel"/>
              </a:rPr>
              <a:t>by enticing new supply to an area of high demand</a:t>
            </a:r>
            <a:endParaRPr b="0" lang="en-IN" sz="2000" spc="-1" strike="noStrike">
              <a:solidFill>
                <a:srgbClr val="000000"/>
              </a:solidFill>
              <a:latin typeface="Arial"/>
            </a:endParaRPr>
          </a:p>
          <a:p>
            <a:endParaRPr b="0" lang="en-IN" sz="2000" spc="-1" strike="noStrike">
              <a:solidFill>
                <a:srgbClr val="000000"/>
              </a:solidFill>
              <a:latin typeface="Arial"/>
            </a:endParaRPr>
          </a:p>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Surge pricing is unreliable for drivers</a:t>
            </a:r>
            <a:endParaRPr b="0" lang="en-IN" sz="2000" spc="-1" strike="noStrike">
              <a:solidFill>
                <a:srgbClr val="000000"/>
              </a:solidFill>
              <a:latin typeface="Arial"/>
            </a:endParaRPr>
          </a:p>
          <a:p>
            <a:pPr lvl="1" marL="914400" indent="-388080">
              <a:lnSpc>
                <a:spcPct val="100000"/>
              </a:lnSpc>
              <a:spcBef>
                <a:spcPts val="561"/>
              </a:spcBef>
              <a:buClr>
                <a:srgbClr val="60b5cc"/>
              </a:buClr>
              <a:buFont typeface="Wingdings" charset="2"/>
              <a:buChar char=""/>
            </a:pPr>
            <a:r>
              <a:rPr b="0" lang="en-IN" sz="2000" spc="-1" strike="noStrike">
                <a:solidFill>
                  <a:srgbClr val="000000"/>
                </a:solidFill>
                <a:latin typeface="Arial"/>
                <a:ea typeface="Corbel"/>
              </a:rPr>
              <a:t>Pricing is based on the passenger’s geo-location</a:t>
            </a:r>
            <a:endParaRPr b="0" lang="en-IN" sz="2000" spc="-1" strike="noStrike">
              <a:solidFill>
                <a:srgbClr val="000000"/>
              </a:solidFill>
              <a:latin typeface="Arial"/>
            </a:endParaRPr>
          </a:p>
          <a:p>
            <a:pPr lvl="1" marL="914400" indent="-388080">
              <a:lnSpc>
                <a:spcPct val="100000"/>
              </a:lnSpc>
              <a:spcBef>
                <a:spcPts val="561"/>
              </a:spcBef>
              <a:buClr>
                <a:srgbClr val="60b5cc"/>
              </a:buClr>
              <a:buFont typeface="Wingdings" charset="2"/>
              <a:buChar char=""/>
            </a:pPr>
            <a:r>
              <a:rPr b="0" lang="en-IN" sz="2000" spc="-1" strike="noStrike">
                <a:solidFill>
                  <a:srgbClr val="000000"/>
                </a:solidFill>
                <a:latin typeface="Arial"/>
                <a:ea typeface="Corbel"/>
              </a:rPr>
              <a:t>Not the driver’s</a:t>
            </a:r>
            <a:endParaRPr b="0" lang="en-IN" sz="2000" spc="-1" strike="noStrike">
              <a:solidFill>
                <a:srgbClr val="000000"/>
              </a:solidFill>
              <a:latin typeface="Arial"/>
            </a:endParaRPr>
          </a:p>
          <a:p>
            <a:pPr lvl="1" marL="914400" indent="-388080">
              <a:lnSpc>
                <a:spcPct val="100000"/>
              </a:lnSpc>
              <a:spcBef>
                <a:spcPts val="561"/>
              </a:spcBef>
              <a:buClr>
                <a:srgbClr val="60b5cc"/>
              </a:buClr>
              <a:buFont typeface="Wingdings" charset="2"/>
              <a:buChar char=""/>
            </a:pPr>
            <a:r>
              <a:rPr b="0" lang="en-IN" sz="2000" spc="-1" strike="noStrike">
                <a:solidFill>
                  <a:srgbClr val="000000"/>
                </a:solidFill>
                <a:latin typeface="Arial"/>
                <a:ea typeface="Corbel"/>
              </a:rPr>
              <a:t>Supply was no longer too low</a:t>
            </a:r>
            <a:endParaRPr b="0" lang="en-IN" sz="2000" spc="-1" strike="noStrike">
              <a:solidFill>
                <a:srgbClr val="000000"/>
              </a:solidFill>
              <a:latin typeface="Arial"/>
            </a:endParaRPr>
          </a:p>
          <a:p>
            <a:pPr lvl="1" marL="914400" indent="-388080">
              <a:lnSpc>
                <a:spcPct val="100000"/>
              </a:lnSpc>
              <a:spcBef>
                <a:spcPts val="561"/>
              </a:spcBef>
              <a:buClr>
                <a:srgbClr val="60b5cc"/>
              </a:buClr>
              <a:buFont typeface="Wingdings" charset="2"/>
              <a:buChar char=""/>
            </a:pPr>
            <a:r>
              <a:rPr b="0" lang="en-IN" sz="2000" spc="-1" strike="noStrike">
                <a:solidFill>
                  <a:srgbClr val="000000"/>
                </a:solidFill>
                <a:latin typeface="Arial"/>
                <a:ea typeface="Corbel"/>
              </a:rPr>
              <a:t>The surge would disappear</a:t>
            </a:r>
            <a:endParaRPr b="0" lang="en-IN" sz="2000" spc="-1" strike="noStrike">
              <a:solidFill>
                <a:srgbClr val="000000"/>
              </a:solidFill>
              <a:latin typeface="Arial"/>
            </a:endParaRPr>
          </a:p>
          <a:p>
            <a:endParaRPr b="0" lang="en-IN" sz="2000" spc="-1" strike="noStrike">
              <a:solidFill>
                <a:srgbClr val="000000"/>
              </a:solidFill>
              <a:latin typeface="Arial"/>
            </a:endParaRPr>
          </a:p>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Receive ride requests at a lower surge rate than displayed</a:t>
            </a:r>
            <a:endParaRPr b="0" lang="en-IN" sz="2000" spc="-1" strike="noStrike">
              <a:solidFill>
                <a:srgbClr val="000000"/>
              </a:solidFill>
              <a:latin typeface="Arial"/>
            </a:endParaRPr>
          </a:p>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passengers game the system by placing their pick-up location pin outside a surge zone</a:t>
            </a:r>
            <a:endParaRPr b="0" lang="en-IN" sz="2000" spc="-1" strike="noStrike">
              <a:solidFill>
                <a:srgbClr val="000000"/>
              </a:solidFill>
              <a:latin typeface="Arial"/>
            </a:endParaRPr>
          </a:p>
          <a:p>
            <a:pPr lvl="1" marL="914400" indent="-388080">
              <a:lnSpc>
                <a:spcPct val="100000"/>
              </a:lnSpc>
              <a:spcBef>
                <a:spcPts val="561"/>
              </a:spcBef>
              <a:buClr>
                <a:srgbClr val="60b5cc"/>
              </a:buClr>
              <a:buFont typeface="Wingdings" charset="2"/>
              <a:buChar char=""/>
            </a:pPr>
            <a:r>
              <a:rPr b="0" lang="en-IN" sz="2000" spc="-1" strike="noStrike">
                <a:solidFill>
                  <a:srgbClr val="000000"/>
                </a:solidFill>
                <a:latin typeface="Arial"/>
                <a:ea typeface="Corbel"/>
              </a:rPr>
              <a:t>calling drivers to redirect them</a:t>
            </a:r>
            <a:endParaRPr b="0" lang="en-IN" sz="2000" spc="-1" strike="noStrike">
              <a:solidFill>
                <a:srgbClr val="000000"/>
              </a:solidFill>
              <a:latin typeface="Arial"/>
            </a:endParaRPr>
          </a:p>
        </p:txBody>
      </p:sp>
      <p:sp>
        <p:nvSpPr>
          <p:cNvPr id="282" name="TextShape 3"/>
          <p:cNvSpPr txBox="1"/>
          <p:nvPr/>
        </p:nvSpPr>
        <p:spPr>
          <a:xfrm>
            <a:off x="8204400" y="6477120"/>
            <a:ext cx="733680" cy="273960"/>
          </a:xfrm>
          <a:prstGeom prst="rect">
            <a:avLst/>
          </a:prstGeom>
          <a:noFill/>
          <a:ln>
            <a:noFill/>
          </a:ln>
        </p:spPr>
        <p:txBody>
          <a:bodyPr bIns="0" anchor="b"/>
          <a:p>
            <a:pPr algn="r">
              <a:lnSpc>
                <a:spcPct val="100000"/>
              </a:lnSpc>
            </a:pPr>
            <a:fld id="{D089FB7A-ED05-4510-B767-169D31CE9721}"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83" name="TextShape 4"/>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457200" y="155520"/>
            <a:ext cx="8229240" cy="12524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Corbel"/>
                <a:ea typeface="Corbel"/>
              </a:rPr>
              <a:t>“</a:t>
            </a:r>
            <a:r>
              <a:rPr b="1" lang="en-IN" sz="4500" spc="-1" strike="noStrike">
                <a:solidFill>
                  <a:srgbClr val="ffc700"/>
                </a:solidFill>
                <a:latin typeface="Corbel"/>
                <a:ea typeface="Corbel"/>
              </a:rPr>
              <a:t>SOFT CONTROL” OVER DRIVER BEHAVIOUR</a:t>
            </a:r>
            <a:endParaRPr b="0" lang="en-IN" sz="4500" spc="-1" strike="noStrike">
              <a:solidFill>
                <a:srgbClr val="000000"/>
              </a:solidFill>
              <a:latin typeface="Arial"/>
            </a:endParaRPr>
          </a:p>
        </p:txBody>
      </p:sp>
      <p:sp>
        <p:nvSpPr>
          <p:cNvPr id="285" name="TextShape 2"/>
          <p:cNvSpPr txBox="1"/>
          <p:nvPr/>
        </p:nvSpPr>
        <p:spPr>
          <a:xfrm>
            <a:off x="457200" y="1775160"/>
            <a:ext cx="8229240" cy="4625280"/>
          </a:xfrm>
          <a:prstGeom prst="rect">
            <a:avLst/>
          </a:prstGeom>
          <a:noFill/>
          <a:ln>
            <a:noFill/>
          </a:ln>
        </p:spPr>
        <p:txBody>
          <a:bodyPr lIns="54720" tIns="91440">
            <a:normAutofit/>
          </a:bodyPr>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Uber’s institutionalized nudging of the driver includes</a:t>
            </a:r>
            <a:endParaRPr b="0" lang="en-IN" sz="2000" spc="-1" strike="noStrike">
              <a:solidFill>
                <a:srgbClr val="000000"/>
              </a:solidFill>
              <a:latin typeface="Arial"/>
            </a:endParaRPr>
          </a:p>
          <a:p>
            <a:pPr lvl="1" marL="1097280" indent="-514080">
              <a:lnSpc>
                <a:spcPct val="100000"/>
              </a:lnSpc>
              <a:spcBef>
                <a:spcPts val="561"/>
              </a:spcBef>
              <a:buClr>
                <a:srgbClr val="60b5cc"/>
              </a:buClr>
              <a:buFont typeface="Wingdings" charset="2"/>
              <a:buChar char=""/>
            </a:pPr>
            <a:r>
              <a:rPr b="0" lang="en-IN" sz="2000" spc="-1" strike="noStrike">
                <a:solidFill>
                  <a:srgbClr val="000000"/>
                </a:solidFill>
                <a:latin typeface="Arial"/>
                <a:ea typeface="Corbel"/>
              </a:rPr>
              <a:t>Heat maps</a:t>
            </a:r>
            <a:endParaRPr b="0" lang="en-IN" sz="2000" spc="-1" strike="noStrike">
              <a:solidFill>
                <a:srgbClr val="000000"/>
              </a:solidFill>
              <a:latin typeface="Arial"/>
            </a:endParaRPr>
          </a:p>
          <a:p>
            <a:pPr lvl="1" marL="1097280" indent="-514080">
              <a:lnSpc>
                <a:spcPct val="100000"/>
              </a:lnSpc>
              <a:spcBef>
                <a:spcPts val="561"/>
              </a:spcBef>
              <a:buClr>
                <a:srgbClr val="60b5cc"/>
              </a:buClr>
              <a:buFont typeface="Wingdings" charset="2"/>
              <a:buChar char=""/>
            </a:pPr>
            <a:r>
              <a:rPr b="0" lang="en-IN" sz="2000" spc="-1" strike="noStrike">
                <a:solidFill>
                  <a:srgbClr val="000000"/>
                </a:solidFill>
                <a:latin typeface="Arial"/>
                <a:ea typeface="Corbel"/>
              </a:rPr>
              <a:t>Incentives</a:t>
            </a:r>
            <a:endParaRPr b="0" lang="en-IN" sz="2000" spc="-1" strike="noStrike">
              <a:solidFill>
                <a:srgbClr val="000000"/>
              </a:solidFill>
              <a:latin typeface="Arial"/>
            </a:endParaRPr>
          </a:p>
          <a:p>
            <a:pPr lvl="1" marL="1097280" indent="-514080">
              <a:lnSpc>
                <a:spcPct val="100000"/>
              </a:lnSpc>
              <a:spcBef>
                <a:spcPts val="561"/>
              </a:spcBef>
              <a:buClr>
                <a:srgbClr val="60b5cc"/>
              </a:buClr>
              <a:buFont typeface="Wingdings" charset="2"/>
              <a:buChar char=""/>
            </a:pPr>
            <a:r>
              <a:rPr b="0" lang="en-IN" sz="2000" spc="-1" strike="noStrike">
                <a:solidFill>
                  <a:srgbClr val="000000"/>
                </a:solidFill>
                <a:latin typeface="Arial"/>
                <a:ea typeface="Corbel"/>
              </a:rPr>
              <a:t>Frequent messaging</a:t>
            </a:r>
            <a:endParaRPr b="0" lang="en-IN" sz="2000" spc="-1" strike="noStrike">
              <a:solidFill>
                <a:srgbClr val="000000"/>
              </a:solidFill>
              <a:latin typeface="Arial"/>
            </a:endParaRPr>
          </a:p>
          <a:p>
            <a:endParaRPr b="0" lang="en-IN" sz="2000" spc="-1" strike="noStrike">
              <a:solidFill>
                <a:srgbClr val="000000"/>
              </a:solidFill>
              <a:latin typeface="Arial"/>
            </a:endParaRPr>
          </a:p>
          <a:p>
            <a:pPr marL="640080" indent="-514080">
              <a:lnSpc>
                <a:spcPct val="100000"/>
              </a:lnSpc>
              <a:buClr>
                <a:srgbClr val="f0ad00"/>
              </a:buClr>
              <a:buFont typeface="Wingdings" charset="2"/>
              <a:buChar char=""/>
            </a:pPr>
            <a:r>
              <a:rPr b="0" lang="en-IN" sz="2000" spc="-1" strike="noStrike">
                <a:solidFill>
                  <a:srgbClr val="000000"/>
                </a:solidFill>
                <a:latin typeface="Arial"/>
                <a:ea typeface="Corbel"/>
              </a:rPr>
              <a:t>Messages urging drivers to</a:t>
            </a:r>
            <a:endParaRPr b="0" lang="en-IN" sz="2000" spc="-1" strike="noStrike">
              <a:solidFill>
                <a:srgbClr val="000000"/>
              </a:solidFill>
              <a:latin typeface="Arial"/>
            </a:endParaRPr>
          </a:p>
          <a:p>
            <a:pPr lvl="1" marL="1097280" indent="-514080">
              <a:lnSpc>
                <a:spcPct val="100000"/>
              </a:lnSpc>
              <a:spcBef>
                <a:spcPts val="561"/>
              </a:spcBef>
              <a:buClr>
                <a:srgbClr val="60b5cc"/>
              </a:buClr>
              <a:buFont typeface="Wingdings" charset="2"/>
              <a:buChar char=""/>
            </a:pPr>
            <a:r>
              <a:rPr b="0" lang="en-IN" sz="2000" spc="-1" strike="noStrike">
                <a:solidFill>
                  <a:srgbClr val="000000"/>
                </a:solidFill>
                <a:latin typeface="Arial"/>
                <a:ea typeface="Corbel"/>
              </a:rPr>
              <a:t>Stay online, or to go online, imply or state explicitly that it will surge</a:t>
            </a:r>
            <a:endParaRPr b="0" lang="en-IN" sz="2000" spc="-1" strike="noStrike">
              <a:solidFill>
                <a:srgbClr val="000000"/>
              </a:solidFill>
              <a:latin typeface="Arial"/>
            </a:endParaRPr>
          </a:p>
          <a:p>
            <a:endParaRPr b="0" lang="en-IN" sz="2000" spc="-1" strike="noStrike">
              <a:solidFill>
                <a:srgbClr val="000000"/>
              </a:solidFill>
              <a:latin typeface="Arial"/>
            </a:endParaRPr>
          </a:p>
        </p:txBody>
      </p:sp>
      <p:sp>
        <p:nvSpPr>
          <p:cNvPr id="286" name="TextShape 3"/>
          <p:cNvSpPr txBox="1"/>
          <p:nvPr/>
        </p:nvSpPr>
        <p:spPr>
          <a:xfrm>
            <a:off x="8204400" y="6477120"/>
            <a:ext cx="733680" cy="273960"/>
          </a:xfrm>
          <a:prstGeom prst="rect">
            <a:avLst/>
          </a:prstGeom>
          <a:noFill/>
          <a:ln>
            <a:noFill/>
          </a:ln>
        </p:spPr>
        <p:txBody>
          <a:bodyPr bIns="0" anchor="b"/>
          <a:p>
            <a:pPr algn="r">
              <a:lnSpc>
                <a:spcPct val="100000"/>
              </a:lnSpc>
            </a:pPr>
            <a:fld id="{1DBA0EA8-203E-4317-B910-26F4217465B0}"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87" name="TextShape 4"/>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NUDGING BY UBER</a:t>
            </a:r>
            <a:endParaRPr b="0" lang="en-IN" sz="4500" spc="-1" strike="noStrike">
              <a:solidFill>
                <a:srgbClr val="000000"/>
              </a:solidFill>
              <a:latin typeface="Arial"/>
            </a:endParaRPr>
          </a:p>
        </p:txBody>
      </p:sp>
      <p:sp>
        <p:nvSpPr>
          <p:cNvPr id="289" name="TextShape 2"/>
          <p:cNvSpPr txBox="1"/>
          <p:nvPr/>
        </p:nvSpPr>
        <p:spPr>
          <a:xfrm>
            <a:off x="457200" y="1775160"/>
            <a:ext cx="4817880" cy="4625280"/>
          </a:xfrm>
          <a:prstGeom prst="rect">
            <a:avLst/>
          </a:prstGeom>
          <a:noFill/>
          <a:ln>
            <a:noFill/>
          </a:ln>
        </p:spPr>
        <p:txBody>
          <a:bodyPr lIns="54720" tIns="91440">
            <a:normAutofit/>
          </a:bodyPr>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Are you sure you want to</a:t>
            </a:r>
            <a:r>
              <a:rPr b="0" lang="en-IN" sz="2000" spc="-1" strike="noStrike">
                <a:solidFill>
                  <a:srgbClr val="000000"/>
                </a:solidFill>
                <a:latin typeface="Arial"/>
                <a:ea typeface="Corbel"/>
              </a:rPr>
              <a:t>	</a:t>
            </a:r>
            <a:r>
              <a:rPr b="0" lang="en-IN" sz="2000" spc="-1" strike="noStrike">
                <a:solidFill>
                  <a:srgbClr val="000000"/>
                </a:solidFill>
                <a:latin typeface="Arial"/>
                <a:ea typeface="Corbel"/>
              </a:rPr>
              <a:t>go offline?</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 </a:t>
            </a:r>
            <a:r>
              <a:rPr b="0" lang="en-IN" sz="2000" spc="-1" strike="noStrike">
                <a:solidFill>
                  <a:srgbClr val="000000"/>
                </a:solidFill>
                <a:latin typeface="Arial"/>
                <a:ea typeface="Corbel"/>
              </a:rPr>
              <a:t>Demand is very high in your area</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Make more money</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Don’t stop now!</a:t>
            </a:r>
            <a:endParaRPr b="0" lang="en-IN" sz="2000" spc="-1" strike="noStrike">
              <a:solidFill>
                <a:srgbClr val="000000"/>
              </a:solidFill>
              <a:latin typeface="Arial"/>
            </a:endParaRPr>
          </a:p>
        </p:txBody>
      </p:sp>
      <p:pic>
        <p:nvPicPr>
          <p:cNvPr id="290" name="Picture 1" descr=""/>
          <p:cNvPicPr/>
          <p:nvPr/>
        </p:nvPicPr>
        <p:blipFill>
          <a:blip r:embed="rId1"/>
          <a:stretch/>
        </p:blipFill>
        <p:spPr>
          <a:xfrm>
            <a:off x="5334120" y="1477080"/>
            <a:ext cx="3733560" cy="5304240"/>
          </a:xfrm>
          <a:prstGeom prst="rect">
            <a:avLst/>
          </a:prstGeom>
          <a:ln w="9360">
            <a:noFill/>
          </a:ln>
        </p:spPr>
      </p:pic>
      <p:sp>
        <p:nvSpPr>
          <p:cNvPr id="291" name="TextShape 3"/>
          <p:cNvSpPr txBox="1"/>
          <p:nvPr/>
        </p:nvSpPr>
        <p:spPr>
          <a:xfrm>
            <a:off x="8204400" y="6477120"/>
            <a:ext cx="733680" cy="273960"/>
          </a:xfrm>
          <a:prstGeom prst="rect">
            <a:avLst/>
          </a:prstGeom>
          <a:noFill/>
          <a:ln>
            <a:noFill/>
          </a:ln>
        </p:spPr>
        <p:txBody>
          <a:bodyPr bIns="0" anchor="b"/>
          <a:p>
            <a:pPr algn="r">
              <a:lnSpc>
                <a:spcPct val="100000"/>
              </a:lnSpc>
            </a:pPr>
            <a:fld id="{00067219-8ACB-4D36-97AB-F83E040B01D7}"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92" name="TextShape 4"/>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UNRELIABLE PREDICTIONS</a:t>
            </a:r>
            <a:endParaRPr b="0" lang="en-IN" sz="4500" spc="-1" strike="noStrike">
              <a:solidFill>
                <a:srgbClr val="000000"/>
              </a:solidFill>
              <a:latin typeface="Arial"/>
            </a:endParaRPr>
          </a:p>
        </p:txBody>
      </p:sp>
      <p:sp>
        <p:nvSpPr>
          <p:cNvPr id="294" name="TextShape 2"/>
          <p:cNvSpPr txBox="1"/>
          <p:nvPr/>
        </p:nvSpPr>
        <p:spPr>
          <a:xfrm>
            <a:off x="457200" y="1775160"/>
            <a:ext cx="5446800" cy="4808160"/>
          </a:xfrm>
          <a:prstGeom prst="rect">
            <a:avLst/>
          </a:prstGeom>
          <a:noFill/>
          <a:ln>
            <a:noFill/>
          </a:ln>
        </p:spPr>
        <p:txBody>
          <a:bodyPr lIns="54720" tIns="91440"/>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Waiting in this surge for 30 min and not one ping!</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When demand does not reflect Uber’s predictions</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Drivers express frustration and distrust </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CSR replied, We try to predict how busy it is going to be based on historical data </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This is never going to be 100% accurate</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p:txBody>
      </p:sp>
      <p:pic>
        <p:nvPicPr>
          <p:cNvPr id="295" name="Picture 1" descr=""/>
          <p:cNvPicPr/>
          <p:nvPr/>
        </p:nvPicPr>
        <p:blipFill>
          <a:blip r:embed="rId1"/>
          <a:stretch/>
        </p:blipFill>
        <p:spPr>
          <a:xfrm>
            <a:off x="5666760" y="1617840"/>
            <a:ext cx="3352320" cy="5098320"/>
          </a:xfrm>
          <a:prstGeom prst="rect">
            <a:avLst/>
          </a:prstGeom>
          <a:ln w="9360">
            <a:noFill/>
          </a:ln>
        </p:spPr>
      </p:pic>
      <p:sp>
        <p:nvSpPr>
          <p:cNvPr id="296" name="TextShape 3"/>
          <p:cNvSpPr txBox="1"/>
          <p:nvPr/>
        </p:nvSpPr>
        <p:spPr>
          <a:xfrm>
            <a:off x="8204400" y="6477120"/>
            <a:ext cx="733680" cy="273960"/>
          </a:xfrm>
          <a:prstGeom prst="rect">
            <a:avLst/>
          </a:prstGeom>
          <a:noFill/>
          <a:ln>
            <a:noFill/>
          </a:ln>
        </p:spPr>
        <p:txBody>
          <a:bodyPr bIns="0" anchor="b"/>
          <a:p>
            <a:pPr algn="r">
              <a:lnSpc>
                <a:spcPct val="100000"/>
              </a:lnSpc>
            </a:pPr>
            <a:fld id="{157F080C-C460-4A82-AEA8-C845FE1415D9}"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97" name="TextShape 4"/>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0" y="155520"/>
            <a:ext cx="9143640" cy="1252440"/>
          </a:xfrm>
          <a:prstGeom prst="rect">
            <a:avLst/>
          </a:prstGeom>
          <a:noFill/>
          <a:ln>
            <a:noFill/>
          </a:ln>
        </p:spPr>
        <p:txBody>
          <a:bodyPr rIns="45720" anchor="ctr">
            <a:normAutofit/>
          </a:bodyPr>
          <a:p>
            <a:pPr>
              <a:lnSpc>
                <a:spcPct val="100000"/>
              </a:lnSpc>
            </a:pPr>
            <a:r>
              <a:rPr b="1" lang="en-IN" sz="4500" spc="-1" strike="noStrike">
                <a:solidFill>
                  <a:srgbClr val="ffc700"/>
                </a:solidFill>
                <a:latin typeface="Corbel"/>
                <a:ea typeface="Corbel"/>
              </a:rPr>
              <a:t>DRIVER RATINGS AND SURVEILLANCE </a:t>
            </a:r>
            <a:endParaRPr b="0" lang="en-IN" sz="4500" spc="-1" strike="noStrike">
              <a:solidFill>
                <a:srgbClr val="000000"/>
              </a:solidFill>
              <a:latin typeface="Arial"/>
            </a:endParaRPr>
          </a:p>
        </p:txBody>
      </p:sp>
      <p:sp>
        <p:nvSpPr>
          <p:cNvPr id="299" name="CustomShape 2"/>
          <p:cNvSpPr/>
          <p:nvPr/>
        </p:nvSpPr>
        <p:spPr>
          <a:xfrm>
            <a:off x="429120" y="1533600"/>
            <a:ext cx="5257440" cy="3444480"/>
          </a:xfrm>
          <a:prstGeom prst="rect">
            <a:avLst/>
          </a:prstGeom>
          <a:noFill/>
          <a:ln>
            <a:noFill/>
          </a:ln>
        </p:spPr>
        <p:style>
          <a:lnRef idx="0"/>
          <a:fillRef idx="0"/>
          <a:effectRef idx="0"/>
          <a:fontRef idx="minor"/>
        </p:style>
        <p:txBody>
          <a:bodyPr lIns="90000" rIns="90000" tIns="45000" bIns="45000"/>
          <a:p>
            <a:pPr lvl="1" marL="449280" indent="-448920" algn="just">
              <a:lnSpc>
                <a:spcPct val="100000"/>
              </a:lnSpc>
              <a:buClr>
                <a:srgbClr val="f0ad00"/>
              </a:buClr>
              <a:buFont typeface="Wingdings" charset="2"/>
              <a:buChar char=""/>
            </a:pPr>
            <a:r>
              <a:rPr b="0" lang="en-IN" sz="2000" spc="-1" strike="noStrike">
                <a:solidFill>
                  <a:srgbClr val="000000"/>
                </a:solidFill>
                <a:latin typeface="Arial"/>
                <a:ea typeface="Arial"/>
              </a:rPr>
              <a:t>Driver rating system offered to riders, passengers </a:t>
            </a:r>
            <a:r>
              <a:rPr b="0" lang="en-IN" sz="2000" spc="-1" strike="noStrike">
                <a:solidFill>
                  <a:srgbClr val="000000"/>
                </a:solidFill>
                <a:latin typeface="Arial"/>
                <a:ea typeface="Arial"/>
              </a:rPr>
              <a:t>	</a:t>
            </a:r>
            <a:r>
              <a:rPr b="0" lang="en-IN" sz="2000" spc="-1" strike="noStrike">
                <a:solidFill>
                  <a:srgbClr val="000000"/>
                </a:solidFill>
                <a:latin typeface="Arial"/>
                <a:ea typeface="Arial"/>
              </a:rPr>
              <a:t>are empowered to act as middle managers over drivers</a:t>
            </a:r>
            <a:endParaRPr b="0" lang="en-IN" sz="2000" spc="-1" strike="noStrike">
              <a:latin typeface="Arial"/>
            </a:endParaRPr>
          </a:p>
          <a:p>
            <a:pPr algn="just">
              <a:lnSpc>
                <a:spcPct val="100000"/>
              </a:lnSpc>
            </a:pPr>
            <a:endParaRPr b="0" lang="en-IN" sz="2000" spc="-1" strike="noStrike">
              <a:latin typeface="Arial"/>
            </a:endParaRPr>
          </a:p>
          <a:p>
            <a:pPr lvl="1" marL="449280" indent="-448920" algn="just">
              <a:lnSpc>
                <a:spcPct val="100000"/>
              </a:lnSpc>
              <a:buClr>
                <a:srgbClr val="f0ad00"/>
              </a:buClr>
              <a:buFont typeface="Wingdings" charset="2"/>
              <a:buChar char=""/>
            </a:pPr>
            <a:r>
              <a:rPr b="0" lang="en-IN" sz="2000" spc="-1" strike="noStrike">
                <a:solidFill>
                  <a:srgbClr val="000000"/>
                </a:solidFill>
                <a:latin typeface="Arial"/>
                <a:ea typeface="Arial"/>
              </a:rPr>
              <a:t> </a:t>
            </a:r>
            <a:r>
              <a:rPr b="0" lang="en-IN" sz="2000" spc="-1" strike="noStrike">
                <a:solidFill>
                  <a:srgbClr val="000000"/>
                </a:solidFill>
                <a:latin typeface="Arial"/>
                <a:ea typeface="Arial"/>
              </a:rPr>
              <a:t>Ratings directly </a:t>
            </a:r>
            <a:r>
              <a:rPr b="0" lang="en-IN" sz="2000" spc="-1" strike="noStrike">
                <a:solidFill>
                  <a:srgbClr val="000000"/>
                </a:solidFill>
                <a:latin typeface="Arial"/>
                <a:ea typeface="Arial"/>
              </a:rPr>
              <a:t>	</a:t>
            </a:r>
            <a:r>
              <a:rPr b="0" lang="en-IN" sz="2000" spc="-1" strike="noStrike">
                <a:solidFill>
                  <a:srgbClr val="000000"/>
                </a:solidFill>
                <a:latin typeface="Arial"/>
                <a:ea typeface="Arial"/>
              </a:rPr>
              <a:t>impact drivers  employment eligibility </a:t>
            </a:r>
            <a:endParaRPr b="0" lang="en-IN" sz="2000" spc="-1" strike="noStrike">
              <a:latin typeface="Arial"/>
            </a:endParaRPr>
          </a:p>
          <a:p>
            <a:pPr algn="just">
              <a:lnSpc>
                <a:spcPct val="100000"/>
              </a:lnSpc>
            </a:pPr>
            <a:endParaRPr b="0" lang="en-IN" sz="2000" spc="-1" strike="noStrike">
              <a:latin typeface="Arial"/>
            </a:endParaRPr>
          </a:p>
          <a:p>
            <a:pPr lvl="1" marL="449280" indent="-448920" algn="just">
              <a:lnSpc>
                <a:spcPct val="100000"/>
              </a:lnSpc>
              <a:buClr>
                <a:srgbClr val="f0ad00"/>
              </a:buClr>
              <a:buFont typeface="Wingdings" charset="2"/>
              <a:buChar char=""/>
            </a:pPr>
            <a:r>
              <a:rPr b="0" lang="en-IN" sz="2000" spc="-1" strike="noStrike">
                <a:solidFill>
                  <a:srgbClr val="000000"/>
                </a:solidFill>
                <a:latin typeface="Arial"/>
                <a:ea typeface="Arial"/>
              </a:rPr>
              <a:t>To achieve good ratings, drivers must modify their behaviour to produce a homogenous Uber experience for riders </a:t>
            </a:r>
            <a:endParaRPr b="0" lang="en-IN" sz="2000" spc="-1" strike="noStrike">
              <a:latin typeface="Arial"/>
            </a:endParaRPr>
          </a:p>
          <a:p>
            <a:pPr algn="just">
              <a:lnSpc>
                <a:spcPct val="100000"/>
              </a:lnSpc>
            </a:pPr>
            <a:endParaRPr b="0" lang="en-IN" sz="2000" spc="-1" strike="noStrike">
              <a:latin typeface="Arial"/>
            </a:endParaRPr>
          </a:p>
        </p:txBody>
      </p:sp>
      <p:pic>
        <p:nvPicPr>
          <p:cNvPr id="300" name="Picture 3" descr=""/>
          <p:cNvPicPr/>
          <p:nvPr/>
        </p:nvPicPr>
        <p:blipFill>
          <a:blip r:embed="rId1"/>
          <a:stretch/>
        </p:blipFill>
        <p:spPr>
          <a:xfrm>
            <a:off x="5867280" y="1480680"/>
            <a:ext cx="2971440" cy="5257440"/>
          </a:xfrm>
          <a:prstGeom prst="rect">
            <a:avLst/>
          </a:prstGeom>
          <a:ln w="9360">
            <a:noFill/>
          </a:ln>
        </p:spPr>
      </p:pic>
      <p:sp>
        <p:nvSpPr>
          <p:cNvPr id="301" name="TextShape 3"/>
          <p:cNvSpPr txBox="1"/>
          <p:nvPr/>
        </p:nvSpPr>
        <p:spPr>
          <a:xfrm>
            <a:off x="8204400" y="6477120"/>
            <a:ext cx="733680" cy="273960"/>
          </a:xfrm>
          <a:prstGeom prst="rect">
            <a:avLst/>
          </a:prstGeom>
          <a:noFill/>
          <a:ln>
            <a:noFill/>
          </a:ln>
        </p:spPr>
        <p:txBody>
          <a:bodyPr bIns="0" anchor="b"/>
          <a:p>
            <a:pPr algn="r">
              <a:lnSpc>
                <a:spcPct val="100000"/>
              </a:lnSpc>
            </a:pPr>
            <a:fld id="{61C6051D-9E62-49AE-9F4B-B0D43144CF9B}"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302" name="TextShape 4"/>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0" y="155520"/>
            <a:ext cx="9143640" cy="1252440"/>
          </a:xfrm>
          <a:prstGeom prst="rect">
            <a:avLst/>
          </a:prstGeom>
          <a:noFill/>
          <a:ln>
            <a:noFill/>
          </a:ln>
        </p:spPr>
        <p:txBody>
          <a:bodyPr rIns="45720" anchor="ctr">
            <a:normAutofit/>
          </a:bodyPr>
          <a:p>
            <a:pPr>
              <a:lnSpc>
                <a:spcPct val="100000"/>
              </a:lnSpc>
            </a:pPr>
            <a:r>
              <a:rPr b="1" lang="en-IN" sz="4500" spc="-1" strike="noStrike">
                <a:solidFill>
                  <a:srgbClr val="ffc700"/>
                </a:solidFill>
                <a:latin typeface="Corbel"/>
                <a:ea typeface="Corbel"/>
              </a:rPr>
              <a:t>DRIVER RATINGS AND SURVEILLANCE </a:t>
            </a:r>
            <a:endParaRPr b="0" lang="en-IN" sz="4500" spc="-1" strike="noStrike">
              <a:solidFill>
                <a:srgbClr val="000000"/>
              </a:solidFill>
              <a:latin typeface="Arial"/>
            </a:endParaRPr>
          </a:p>
        </p:txBody>
      </p:sp>
      <p:sp>
        <p:nvSpPr>
          <p:cNvPr id="304" name="TextShape 2"/>
          <p:cNvSpPr txBox="1"/>
          <p:nvPr/>
        </p:nvSpPr>
        <p:spPr>
          <a:xfrm>
            <a:off x="457200" y="1775160"/>
            <a:ext cx="5208840" cy="4625280"/>
          </a:xfrm>
          <a:prstGeom prst="rect">
            <a:avLst/>
          </a:prstGeom>
          <a:noFill/>
          <a:ln>
            <a:noFill/>
          </a:ln>
        </p:spPr>
        <p:txBody>
          <a:bodyPr lIns="54720" tIns="91440">
            <a:normAutofit/>
          </a:bodyPr>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Uber controls how drivers behave through weekly performance metrics </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90960">
              <a:lnSpc>
                <a:spcPct val="100000"/>
              </a:lnSpc>
              <a:buClr>
                <a:srgbClr val="f0ad00"/>
              </a:buClr>
              <a:buFont typeface="Wingdings" charset="2"/>
              <a:buChar char=""/>
            </a:pPr>
            <a:r>
              <a:rPr b="0" lang="en-IN" sz="2000" spc="-1" strike="noStrike">
                <a:solidFill>
                  <a:srgbClr val="000000"/>
                </a:solidFill>
                <a:latin typeface="Arial"/>
                <a:ea typeface="Corbel"/>
              </a:rPr>
              <a:t>Drivers must deliver a standardized service </a:t>
            </a:r>
            <a:endParaRPr b="0" lang="en-IN" sz="2000" spc="-1" strike="noStrike">
              <a:solidFill>
                <a:srgbClr val="000000"/>
              </a:solidFill>
              <a:latin typeface="Arial"/>
            </a:endParaRPr>
          </a:p>
        </p:txBody>
      </p:sp>
      <p:pic>
        <p:nvPicPr>
          <p:cNvPr id="305" name="Picture 2" descr=""/>
          <p:cNvPicPr/>
          <p:nvPr/>
        </p:nvPicPr>
        <p:blipFill>
          <a:blip r:embed="rId1"/>
          <a:stretch/>
        </p:blipFill>
        <p:spPr>
          <a:xfrm>
            <a:off x="5846040" y="1528920"/>
            <a:ext cx="3061080" cy="5036400"/>
          </a:xfrm>
          <a:prstGeom prst="rect">
            <a:avLst/>
          </a:prstGeom>
          <a:ln w="9360">
            <a:noFill/>
          </a:ln>
        </p:spPr>
      </p:pic>
      <p:sp>
        <p:nvSpPr>
          <p:cNvPr id="306" name="TextShape 3"/>
          <p:cNvSpPr txBox="1"/>
          <p:nvPr/>
        </p:nvSpPr>
        <p:spPr>
          <a:xfrm>
            <a:off x="8204400" y="6477120"/>
            <a:ext cx="733680" cy="273960"/>
          </a:xfrm>
          <a:prstGeom prst="rect">
            <a:avLst/>
          </a:prstGeom>
          <a:noFill/>
          <a:ln>
            <a:noFill/>
          </a:ln>
        </p:spPr>
        <p:txBody>
          <a:bodyPr bIns="0" anchor="b"/>
          <a:p>
            <a:pPr algn="r">
              <a:lnSpc>
                <a:spcPct val="100000"/>
              </a:lnSpc>
            </a:pPr>
            <a:fld id="{1AFA2D0E-F416-4141-B029-FD65530D3ADD}"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307" name="TextShape 4"/>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Shape 1"/>
          <p:cNvSpPr txBox="1"/>
          <p:nvPr/>
        </p:nvSpPr>
        <p:spPr>
          <a:xfrm>
            <a:off x="457200" y="155520"/>
            <a:ext cx="8229240" cy="1252440"/>
          </a:xfrm>
          <a:prstGeom prst="rect">
            <a:avLst/>
          </a:prstGeom>
          <a:noFill/>
          <a:ln>
            <a:noFill/>
          </a:ln>
        </p:spPr>
        <p:txBody>
          <a:bodyPr rIns="45720" anchor="ctr"/>
          <a:p>
            <a:pPr marL="457200">
              <a:lnSpc>
                <a:spcPct val="100000"/>
              </a:lnSpc>
            </a:pPr>
            <a:r>
              <a:rPr b="1" lang="en-IN" sz="4500" spc="-1" strike="noStrike">
                <a:solidFill>
                  <a:srgbClr val="ffc700"/>
                </a:solidFill>
                <a:latin typeface="Corbel"/>
                <a:ea typeface="Corbel"/>
              </a:rPr>
              <a:t>FIRED BY THE ALGORITHM  </a:t>
            </a:r>
            <a:endParaRPr b="0" lang="en-IN" sz="4500" spc="-1" strike="noStrike">
              <a:solidFill>
                <a:srgbClr val="000000"/>
              </a:solidFill>
              <a:latin typeface="Arial"/>
            </a:endParaRPr>
          </a:p>
        </p:txBody>
      </p:sp>
      <p:sp>
        <p:nvSpPr>
          <p:cNvPr id="309" name="TextShape 2"/>
          <p:cNvSpPr txBox="1"/>
          <p:nvPr/>
        </p:nvSpPr>
        <p:spPr>
          <a:xfrm>
            <a:off x="457200" y="1775160"/>
            <a:ext cx="8229240" cy="4625280"/>
          </a:xfrm>
          <a:prstGeom prst="rect">
            <a:avLst/>
          </a:prstGeom>
          <a:noFill/>
          <a:ln>
            <a:noFill/>
          </a:ln>
        </p:spPr>
        <p:txBody>
          <a:bodyPr lIns="54720" tIns="91440"/>
          <a:p>
            <a:pPr marL="457200" indent="-380520">
              <a:lnSpc>
                <a:spcPct val="100000"/>
              </a:lnSpc>
              <a:buClr>
                <a:srgbClr val="f0ad00"/>
              </a:buClr>
              <a:buFont typeface="Wingdings" charset="2"/>
              <a:buChar char=""/>
            </a:pPr>
            <a:r>
              <a:rPr b="0" lang="en-IN" sz="2000" spc="-1" strike="noStrike">
                <a:solidFill>
                  <a:srgbClr val="282828"/>
                </a:solidFill>
                <a:latin typeface="Arial"/>
                <a:ea typeface="Arial"/>
              </a:rPr>
              <a:t>Dehumanization – </a:t>
            </a:r>
            <a:r>
              <a:rPr b="0" lang="en-IN" sz="2000" spc="-1" strike="noStrike">
                <a:solidFill>
                  <a:srgbClr val="000000"/>
                </a:solidFill>
                <a:latin typeface="Arial"/>
                <a:ea typeface="Corbel"/>
              </a:rPr>
              <a:t>Customer Service Representatives(CSRs)  “Uber’s robots”</a:t>
            </a:r>
            <a:endParaRPr b="0" lang="en-IN" sz="2000" spc="-1" strike="noStrike">
              <a:solidFill>
                <a:srgbClr val="000000"/>
              </a:solidFill>
              <a:latin typeface="Arial"/>
            </a:endParaRPr>
          </a:p>
          <a:p>
            <a:pPr lvl="1" marL="914400" indent="-342720">
              <a:lnSpc>
                <a:spcPct val="100000"/>
              </a:lnSpc>
              <a:buClr>
                <a:srgbClr val="60b5cc"/>
              </a:buClr>
              <a:buFont typeface="Wingdings" charset="2"/>
              <a:buChar char=""/>
            </a:pPr>
            <a:r>
              <a:rPr b="0" lang="en-IN" sz="1600" spc="-1" strike="noStrike">
                <a:solidFill>
                  <a:srgbClr val="000000"/>
                </a:solidFill>
                <a:latin typeface="Arial"/>
                <a:ea typeface="Corbel"/>
              </a:rPr>
              <a:t>When something does go wrong, we can’t tell the boss or a co-worker</a:t>
            </a:r>
            <a:endParaRPr b="0" lang="en-IN" sz="1600" spc="-1" strike="noStrike">
              <a:solidFill>
                <a:srgbClr val="000000"/>
              </a:solidFill>
              <a:latin typeface="Arial"/>
            </a:endParaRPr>
          </a:p>
          <a:p>
            <a:pPr lvl="1" marL="914400" indent="-342720">
              <a:lnSpc>
                <a:spcPct val="100000"/>
              </a:lnSpc>
              <a:buClr>
                <a:srgbClr val="60b5cc"/>
              </a:buClr>
              <a:buFont typeface="Wingdings" charset="2"/>
              <a:buChar char=""/>
            </a:pPr>
            <a:r>
              <a:rPr b="0" lang="en-IN" sz="1600" spc="-1" strike="noStrike">
                <a:solidFill>
                  <a:srgbClr val="000000"/>
                </a:solidFill>
                <a:latin typeface="Arial"/>
                <a:ea typeface="Corbel"/>
              </a:rPr>
              <a:t>Drivers can call or write to “community support”  but the response is template based and lot of explanation is required to clarify and set things right </a:t>
            </a:r>
            <a:endParaRPr b="0" lang="en-IN" sz="1600" spc="-1" strike="noStrike">
              <a:solidFill>
                <a:srgbClr val="000000"/>
              </a:solidFill>
              <a:latin typeface="Arial"/>
            </a:endParaRPr>
          </a:p>
          <a:p>
            <a:pPr lvl="1" marL="914400" indent="-342720">
              <a:lnSpc>
                <a:spcPct val="100000"/>
              </a:lnSpc>
              <a:buClr>
                <a:srgbClr val="60b5cc"/>
              </a:buClr>
              <a:buFont typeface="Wingdings" charset="2"/>
              <a:buChar char=""/>
            </a:pPr>
            <a:r>
              <a:rPr b="0" lang="en-IN" sz="1600" spc="-1" strike="noStrike">
                <a:solidFill>
                  <a:srgbClr val="000000"/>
                </a:solidFill>
                <a:latin typeface="Arial"/>
                <a:ea typeface="Corbel"/>
              </a:rPr>
              <a:t>These CSR are trained they don’t use their understanding and their response is pre scripted</a:t>
            </a:r>
            <a:endParaRPr b="0" lang="en-IN" sz="1600" spc="-1" strike="noStrike">
              <a:solidFill>
                <a:srgbClr val="000000"/>
              </a:solidFill>
              <a:latin typeface="Arial"/>
            </a:endParaRPr>
          </a:p>
          <a:p>
            <a:pPr>
              <a:lnSpc>
                <a:spcPct val="100000"/>
              </a:lnSpc>
            </a:pPr>
            <a:endParaRPr b="0" lang="en-IN" sz="16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Fired by the algorithm because of a low rating or complaint from an angry passenger</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p:txBody>
      </p:sp>
      <p:sp>
        <p:nvSpPr>
          <p:cNvPr id="310" name="TextShape 3"/>
          <p:cNvSpPr txBox="1"/>
          <p:nvPr/>
        </p:nvSpPr>
        <p:spPr>
          <a:xfrm>
            <a:off x="8204400" y="6477120"/>
            <a:ext cx="733320" cy="273960"/>
          </a:xfrm>
          <a:prstGeom prst="rect">
            <a:avLst/>
          </a:prstGeom>
          <a:noFill/>
          <a:ln>
            <a:noFill/>
          </a:ln>
        </p:spPr>
        <p:txBody>
          <a:bodyPr bIns="0" anchor="b"/>
          <a:p>
            <a:pPr algn="r">
              <a:lnSpc>
                <a:spcPct val="100000"/>
              </a:lnSpc>
            </a:pPr>
            <a:fld id="{31650E66-3911-4E46-9B43-E83D2D673E41}"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311"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116280" y="155520"/>
            <a:ext cx="8875080" cy="1252440"/>
          </a:xfrm>
          <a:prstGeom prst="rect">
            <a:avLst/>
          </a:prstGeom>
          <a:noFill/>
          <a:ln>
            <a:noFill/>
          </a:ln>
        </p:spPr>
        <p:txBody>
          <a:bodyPr rIns="45720" anchor="ctr"/>
          <a:p>
            <a:pPr marL="457200">
              <a:lnSpc>
                <a:spcPct val="100000"/>
              </a:lnSpc>
            </a:pPr>
            <a:r>
              <a:rPr b="1" lang="en-IN" sz="4500" spc="-1" strike="noStrike">
                <a:solidFill>
                  <a:srgbClr val="ffc700"/>
                </a:solidFill>
                <a:latin typeface="Corbel"/>
                <a:ea typeface="Corbel"/>
              </a:rPr>
              <a:t>FIRED BY THE ALGORITHM  ctd.</a:t>
            </a:r>
            <a:endParaRPr b="0" lang="en-IN" sz="4500" spc="-1" strike="noStrike">
              <a:solidFill>
                <a:srgbClr val="000000"/>
              </a:solidFill>
              <a:latin typeface="Arial"/>
            </a:endParaRPr>
          </a:p>
        </p:txBody>
      </p:sp>
      <p:sp>
        <p:nvSpPr>
          <p:cNvPr id="313" name="TextShape 2"/>
          <p:cNvSpPr txBox="1"/>
          <p:nvPr/>
        </p:nvSpPr>
        <p:spPr>
          <a:xfrm>
            <a:off x="457200" y="1775160"/>
            <a:ext cx="8229240" cy="4625280"/>
          </a:xfrm>
          <a:prstGeom prst="rect">
            <a:avLst/>
          </a:prstGeom>
          <a:noFill/>
          <a:ln>
            <a:noFill/>
          </a:ln>
        </p:spPr>
        <p:txBody>
          <a:bodyPr lIns="54720" tIns="91440"/>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Fired by the algorithm — because of a low rating or complaint from an angry passenger</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57200" indent="-380520">
              <a:lnSpc>
                <a:spcPct val="100000"/>
              </a:lnSpc>
              <a:buClr>
                <a:srgbClr val="f0ad00"/>
              </a:buClr>
              <a:buFont typeface="Wingdings" charset="2"/>
              <a:buChar char=""/>
            </a:pPr>
            <a:r>
              <a:rPr b="0" lang="en-IN" sz="2000" spc="-1" strike="noStrike">
                <a:solidFill>
                  <a:srgbClr val="000000"/>
                </a:solidFill>
                <a:latin typeface="Arial"/>
                <a:ea typeface="Corbel"/>
              </a:rPr>
              <a:t>African-American driver told </a:t>
            </a:r>
            <a:endParaRPr b="0" lang="en-IN" sz="2000" spc="-1" strike="noStrike">
              <a:solidFill>
                <a:srgbClr val="000000"/>
              </a:solidFill>
              <a:latin typeface="Arial"/>
            </a:endParaRPr>
          </a:p>
          <a:p>
            <a:pPr lvl="1" marL="914400" indent="-342720">
              <a:lnSpc>
                <a:spcPct val="100000"/>
              </a:lnSpc>
              <a:buClr>
                <a:srgbClr val="60b5cc"/>
              </a:buClr>
              <a:buFont typeface="Wingdings" charset="2"/>
              <a:buChar char=""/>
            </a:pPr>
            <a:r>
              <a:rPr b="0" lang="en-IN" sz="2000" spc="-1" strike="noStrike">
                <a:solidFill>
                  <a:srgbClr val="000000"/>
                </a:solidFill>
                <a:latin typeface="Arial"/>
                <a:ea typeface="Corbel"/>
              </a:rPr>
              <a:t>That a passenger once called her “dumb” and “stupid,” using a racial epithet, so she ended the trip early.She wrote to a support rep to explain why and got what seemed like a robotic response: We’re sorry to hear about this. details</a:t>
            </a:r>
            <a:endParaRPr b="0" lang="en-IN" sz="2000" spc="-1" strike="noStrike">
              <a:solidFill>
                <a:srgbClr val="000000"/>
              </a:solidFill>
              <a:latin typeface="Arial"/>
            </a:endParaRPr>
          </a:p>
          <a:p>
            <a:pPr lvl="1" marL="914400" indent="-342720">
              <a:lnSpc>
                <a:spcPct val="100000"/>
              </a:lnSpc>
              <a:spcBef>
                <a:spcPts val="360"/>
              </a:spcBef>
              <a:buClr>
                <a:srgbClr val="60b5cc"/>
              </a:buClr>
              <a:buFont typeface="Wingdings" charset="2"/>
              <a:buChar char=""/>
            </a:pPr>
            <a:r>
              <a:rPr b="0" lang="en-IN" sz="2000" spc="-1" strike="noStrike">
                <a:solidFill>
                  <a:srgbClr val="000000"/>
                </a:solidFill>
                <a:latin typeface="Arial"/>
                <a:ea typeface="Corbel"/>
              </a:rPr>
              <a:t>The rep offered not to match her with that same passenger again. </a:t>
            </a:r>
            <a:endParaRPr b="0" lang="en-IN" sz="2000" spc="-1" strike="noStrike">
              <a:solidFill>
                <a:srgbClr val="000000"/>
              </a:solidFill>
              <a:latin typeface="Arial"/>
            </a:endParaRPr>
          </a:p>
          <a:p>
            <a:pPr lvl="1" marL="914400" indent="-342720">
              <a:lnSpc>
                <a:spcPct val="100000"/>
              </a:lnSpc>
              <a:buClr>
                <a:srgbClr val="60b5cc"/>
              </a:buClr>
              <a:buFont typeface="Wingdings" charset="2"/>
              <a:buChar char=""/>
            </a:pPr>
            <a:r>
              <a:rPr b="0" lang="en-IN" sz="2000" spc="-1" strike="noStrike">
                <a:solidFill>
                  <a:srgbClr val="000000"/>
                </a:solidFill>
                <a:latin typeface="Arial"/>
                <a:ea typeface="Corbel"/>
              </a:rPr>
              <a:t>Disgusted, driver  replied -“So that means the next person that picks him up he will do the same while the driver gets deactivated”</a:t>
            </a:r>
            <a:endParaRPr b="0" lang="en-IN" sz="2000" spc="-1" strike="noStrike">
              <a:solidFill>
                <a:srgbClr val="000000"/>
              </a:solidFill>
              <a:latin typeface="Arial"/>
            </a:endParaRPr>
          </a:p>
          <a:p>
            <a:pPr lvl="1" marL="914400" indent="-342720">
              <a:lnSpc>
                <a:spcPct val="100000"/>
              </a:lnSpc>
              <a:buClr>
                <a:srgbClr val="60b5cc"/>
              </a:buClr>
              <a:buFont typeface="Wingdings" charset="2"/>
              <a:buChar char=""/>
            </a:pPr>
            <a:r>
              <a:rPr b="0" lang="en-IN" sz="2000" spc="-1" strike="noStrike">
                <a:solidFill>
                  <a:srgbClr val="000000"/>
                </a:solidFill>
                <a:latin typeface="Arial"/>
                <a:ea typeface="Corbel"/>
              </a:rPr>
              <a:t> </a:t>
            </a:r>
            <a:r>
              <a:rPr b="0" lang="en-IN" sz="2000" spc="-1" strike="noStrike">
                <a:solidFill>
                  <a:srgbClr val="000000"/>
                </a:solidFill>
                <a:latin typeface="Arial"/>
                <a:ea typeface="Corbel"/>
              </a:rPr>
              <a:t>We appreciate you taking the time to contact us and share</a:t>
            </a:r>
            <a:endParaRPr b="0" lang="en-IN" sz="2000" spc="-1" strike="noStrike">
              <a:solidFill>
                <a:srgbClr val="000000"/>
              </a:solidFill>
              <a:latin typeface="Arial"/>
            </a:endParaRPr>
          </a:p>
        </p:txBody>
      </p:sp>
      <p:sp>
        <p:nvSpPr>
          <p:cNvPr id="314" name="TextShape 3"/>
          <p:cNvSpPr txBox="1"/>
          <p:nvPr/>
        </p:nvSpPr>
        <p:spPr>
          <a:xfrm>
            <a:off x="8204400" y="6477120"/>
            <a:ext cx="733320" cy="273960"/>
          </a:xfrm>
          <a:prstGeom prst="rect">
            <a:avLst/>
          </a:prstGeom>
          <a:noFill/>
          <a:ln>
            <a:noFill/>
          </a:ln>
        </p:spPr>
        <p:txBody>
          <a:bodyPr bIns="0" anchor="b"/>
          <a:p>
            <a:pPr algn="r">
              <a:lnSpc>
                <a:spcPct val="100000"/>
              </a:lnSpc>
            </a:pPr>
            <a:fld id="{5F1CB4AE-4AE7-4A63-9ABE-4AA037F871DC}"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315"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457200" y="155520"/>
            <a:ext cx="8229240" cy="12524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Arial"/>
                <a:ea typeface="Arial"/>
              </a:rPr>
              <a:t>COMPANY BACKGROUND</a:t>
            </a:r>
            <a:endParaRPr b="0" lang="en-IN" sz="4500" spc="-1" strike="noStrike">
              <a:solidFill>
                <a:srgbClr val="000000"/>
              </a:solidFill>
              <a:latin typeface="Arial"/>
            </a:endParaRPr>
          </a:p>
        </p:txBody>
      </p:sp>
      <p:sp>
        <p:nvSpPr>
          <p:cNvPr id="197" name="TextShape 2"/>
          <p:cNvSpPr txBox="1"/>
          <p:nvPr/>
        </p:nvSpPr>
        <p:spPr>
          <a:xfrm>
            <a:off x="457200" y="1775160"/>
            <a:ext cx="8229240" cy="4625280"/>
          </a:xfrm>
          <a:prstGeom prst="rect">
            <a:avLst/>
          </a:prstGeom>
          <a:noFill/>
          <a:ln>
            <a:noFill/>
          </a:ln>
        </p:spPr>
        <p:txBody>
          <a:bodyPr lIns="54720" tIns="91440"/>
          <a:p>
            <a:pPr marL="438840" indent="-329760" algn="just">
              <a:lnSpc>
                <a:spcPct val="100000"/>
              </a:lnSpc>
              <a:buClr>
                <a:srgbClr val="f0ad00"/>
              </a:buClr>
              <a:buFont typeface="Wingdings" charset="2"/>
              <a:buChar char=""/>
            </a:pPr>
            <a:r>
              <a:rPr b="0" lang="en-IN" sz="2400" spc="-1" strike="noStrike">
                <a:solidFill>
                  <a:srgbClr val="000000"/>
                </a:solidFill>
                <a:latin typeface="Arial"/>
                <a:ea typeface="Corbel"/>
              </a:rPr>
              <a:t>Uber thrives in </a:t>
            </a:r>
            <a:endParaRPr b="0" lang="en-IN" sz="2400" spc="-1" strike="noStrike">
              <a:solidFill>
                <a:srgbClr val="000000"/>
              </a:solidFill>
              <a:latin typeface="Arial"/>
            </a:endParaRPr>
          </a:p>
          <a:p>
            <a:pPr lvl="1" marL="731520" indent="-228240" algn="just">
              <a:lnSpc>
                <a:spcPct val="100000"/>
              </a:lnSpc>
              <a:spcBef>
                <a:spcPts val="561"/>
              </a:spcBef>
              <a:buClr>
                <a:srgbClr val="60b5cc"/>
              </a:buClr>
              <a:buFont typeface="Noto Sans Symbols"/>
              <a:buChar char="▪"/>
            </a:pPr>
            <a:r>
              <a:rPr b="0" lang="en-IN" sz="1800" spc="-1" strike="noStrike">
                <a:solidFill>
                  <a:srgbClr val="000000"/>
                </a:solidFill>
                <a:latin typeface="Arial"/>
                <a:ea typeface="Corbel"/>
              </a:rPr>
              <a:t>“</a:t>
            </a:r>
            <a:r>
              <a:rPr b="0" lang="en-IN" sz="1800" spc="-1" strike="noStrike">
                <a:solidFill>
                  <a:srgbClr val="000000"/>
                </a:solidFill>
                <a:latin typeface="Arial"/>
                <a:ea typeface="Corbel"/>
              </a:rPr>
              <a:t>gig” or "platform economy” </a:t>
            </a:r>
            <a:endParaRPr b="0" lang="en-IN" sz="1800" spc="-1" strike="noStrike">
              <a:solidFill>
                <a:srgbClr val="000000"/>
              </a:solidFill>
              <a:latin typeface="Arial"/>
            </a:endParaRPr>
          </a:p>
          <a:p>
            <a:pPr lvl="1" marL="731520" indent="-228240" algn="just">
              <a:lnSpc>
                <a:spcPct val="100000"/>
              </a:lnSpc>
              <a:spcBef>
                <a:spcPts val="561"/>
              </a:spcBef>
              <a:buClr>
                <a:srgbClr val="60b5cc"/>
              </a:buClr>
              <a:buFont typeface="Noto Sans Symbols"/>
              <a:buChar char="▪"/>
            </a:pPr>
            <a:r>
              <a:rPr b="0" lang="en-IN" sz="1800" spc="-1" strike="noStrike">
                <a:solidFill>
                  <a:srgbClr val="000000"/>
                </a:solidFill>
                <a:latin typeface="Arial"/>
                <a:ea typeface="Corbel"/>
              </a:rPr>
              <a:t>Founded in 2009</a:t>
            </a:r>
            <a:r>
              <a:rPr b="0" lang="en-IN" sz="1800" spc="-1" strike="noStrike">
                <a:solidFill>
                  <a:srgbClr val="000000"/>
                </a:solidFill>
                <a:latin typeface="Arial"/>
                <a:ea typeface="Corbel"/>
              </a:rPr>
              <a:t>	</a:t>
            </a:r>
            <a:endParaRPr b="0" lang="en-IN" sz="1800" spc="-1" strike="noStrike">
              <a:solidFill>
                <a:srgbClr val="000000"/>
              </a:solidFill>
              <a:latin typeface="Arial"/>
            </a:endParaRPr>
          </a:p>
          <a:p>
            <a:pPr lvl="1" marL="731520" indent="-228240" algn="just">
              <a:lnSpc>
                <a:spcPct val="100000"/>
              </a:lnSpc>
              <a:spcBef>
                <a:spcPts val="561"/>
              </a:spcBef>
              <a:buClr>
                <a:srgbClr val="60b5cc"/>
              </a:buClr>
              <a:buFont typeface="Noto Sans Symbols"/>
              <a:buChar char="▪"/>
            </a:pPr>
            <a:r>
              <a:rPr b="0" lang="en-IN" sz="1800" spc="-1" strike="noStrike">
                <a:solidFill>
                  <a:srgbClr val="000000"/>
                </a:solidFill>
                <a:latin typeface="Arial"/>
                <a:ea typeface="Corbel"/>
              </a:rPr>
              <a:t> </a:t>
            </a:r>
            <a:r>
              <a:rPr b="0" lang="en-IN" sz="1800" spc="-1" strike="noStrike">
                <a:solidFill>
                  <a:srgbClr val="000000"/>
                </a:solidFill>
                <a:latin typeface="Arial"/>
                <a:ea typeface="Corbel"/>
              </a:rPr>
              <a:t>Founders: Garrett Camp and Travis Kalanick</a:t>
            </a:r>
            <a:endParaRPr b="0" lang="en-IN" sz="1800" spc="-1" strike="noStrike">
              <a:solidFill>
                <a:srgbClr val="000000"/>
              </a:solidFill>
              <a:latin typeface="Arial"/>
            </a:endParaRPr>
          </a:p>
          <a:p>
            <a:pPr lvl="1" marL="731520" indent="-228240" algn="just">
              <a:lnSpc>
                <a:spcPct val="100000"/>
              </a:lnSpc>
              <a:spcBef>
                <a:spcPts val="561"/>
              </a:spcBef>
              <a:buClr>
                <a:srgbClr val="60b5cc"/>
              </a:buClr>
              <a:buFont typeface="Noto Sans Symbols"/>
              <a:buChar char="▪"/>
            </a:pPr>
            <a:r>
              <a:rPr b="0" lang="en-IN" sz="1800" spc="-1" strike="noStrike">
                <a:solidFill>
                  <a:srgbClr val="000000"/>
                </a:solidFill>
                <a:latin typeface="Arial"/>
                <a:ea typeface="Corbel"/>
              </a:rPr>
              <a:t>Based in San Francisco</a:t>
            </a:r>
            <a:endParaRPr b="0" lang="en-IN" sz="1800" spc="-1" strike="noStrike">
              <a:solidFill>
                <a:srgbClr val="000000"/>
              </a:solidFill>
              <a:latin typeface="Arial"/>
            </a:endParaRPr>
          </a:p>
          <a:p>
            <a:pPr lvl="1" marL="731520" indent="-228240" algn="just">
              <a:lnSpc>
                <a:spcPct val="100000"/>
              </a:lnSpc>
              <a:spcBef>
                <a:spcPts val="561"/>
              </a:spcBef>
              <a:buClr>
                <a:srgbClr val="60b5cc"/>
              </a:buClr>
              <a:buFont typeface="Noto Sans Symbols"/>
              <a:buChar char="▪"/>
            </a:pPr>
            <a:r>
              <a:rPr b="0" lang="en-IN" sz="1800" spc="-1" strike="noStrike">
                <a:solidFill>
                  <a:srgbClr val="000000"/>
                </a:solidFill>
                <a:latin typeface="Arial"/>
                <a:ea typeface="Corbel"/>
              </a:rPr>
              <a:t>Originally a private car service for executives</a:t>
            </a:r>
            <a:endParaRPr b="0" lang="en-IN" sz="1800" spc="-1" strike="noStrike">
              <a:solidFill>
                <a:srgbClr val="000000"/>
              </a:solidFill>
              <a:latin typeface="Arial"/>
            </a:endParaRPr>
          </a:p>
          <a:p>
            <a:pPr lvl="1" marL="731520" indent="-228240" algn="just">
              <a:lnSpc>
                <a:spcPct val="100000"/>
              </a:lnSpc>
              <a:spcBef>
                <a:spcPts val="561"/>
              </a:spcBef>
              <a:buClr>
                <a:srgbClr val="60b5cc"/>
              </a:buClr>
              <a:buFont typeface="Noto Sans Symbols"/>
              <a:buChar char="▪"/>
            </a:pPr>
            <a:r>
              <a:rPr b="0" lang="en-IN" sz="1800" spc="-1" strike="noStrike">
                <a:solidFill>
                  <a:srgbClr val="000000"/>
                </a:solidFill>
                <a:latin typeface="Arial"/>
                <a:ea typeface="Corbel"/>
              </a:rPr>
              <a:t>Communication through emails and codes</a:t>
            </a:r>
            <a:endParaRPr b="0" lang="en-IN" sz="1800" spc="-1" strike="noStrike">
              <a:solidFill>
                <a:srgbClr val="000000"/>
              </a:solidFill>
              <a:latin typeface="Arial"/>
            </a:endParaRPr>
          </a:p>
          <a:p>
            <a:pPr lvl="1" marL="731520" indent="-228240" algn="just">
              <a:lnSpc>
                <a:spcPct val="100000"/>
              </a:lnSpc>
              <a:spcBef>
                <a:spcPts val="561"/>
              </a:spcBef>
              <a:buClr>
                <a:srgbClr val="60b5cc"/>
              </a:buClr>
              <a:buFont typeface="Noto Sans Symbols"/>
              <a:buChar char="▪"/>
            </a:pPr>
            <a:r>
              <a:rPr b="0" lang="en-IN" sz="1800" spc="-1" strike="noStrike">
                <a:solidFill>
                  <a:srgbClr val="000000"/>
                </a:solidFill>
                <a:latin typeface="Arial"/>
                <a:ea typeface="Corbel"/>
              </a:rPr>
              <a:t>Use technology to bring together passengers and drivers.</a:t>
            </a:r>
            <a:endParaRPr b="0" lang="en-IN" sz="1800" spc="-1" strike="noStrike">
              <a:solidFill>
                <a:srgbClr val="000000"/>
              </a:solidFill>
              <a:latin typeface="Arial"/>
            </a:endParaRPr>
          </a:p>
          <a:p>
            <a:endParaRPr b="0" lang="en-IN" sz="1800" spc="-1" strike="noStrike">
              <a:solidFill>
                <a:srgbClr val="000000"/>
              </a:solidFill>
              <a:latin typeface="Arial"/>
            </a:endParaRPr>
          </a:p>
          <a:p>
            <a:pPr algn="just">
              <a:lnSpc>
                <a:spcPct val="100000"/>
              </a:lnSpc>
            </a:pPr>
            <a:endParaRPr b="0" lang="en-IN" sz="1800" spc="-1" strike="noStrike">
              <a:solidFill>
                <a:srgbClr val="000000"/>
              </a:solidFill>
              <a:latin typeface="Arial"/>
            </a:endParaRPr>
          </a:p>
        </p:txBody>
      </p:sp>
      <p:sp>
        <p:nvSpPr>
          <p:cNvPr id="198" name="TextShape 3"/>
          <p:cNvSpPr txBox="1"/>
          <p:nvPr/>
        </p:nvSpPr>
        <p:spPr>
          <a:xfrm>
            <a:off x="8204400" y="6477120"/>
            <a:ext cx="733680" cy="273960"/>
          </a:xfrm>
          <a:prstGeom prst="rect">
            <a:avLst/>
          </a:prstGeom>
          <a:noFill/>
          <a:ln>
            <a:noFill/>
          </a:ln>
        </p:spPr>
        <p:txBody>
          <a:bodyPr bIns="0" anchor="b"/>
          <a:p>
            <a:pPr algn="r">
              <a:lnSpc>
                <a:spcPct val="100000"/>
              </a:lnSpc>
              <a:buClr>
                <a:srgbClr val="000000"/>
              </a:buClr>
              <a:buFont typeface="Wingdings" charset="2"/>
              <a:buChar char=""/>
            </a:pPr>
            <a:fld id="{1AE3C0B7-F8DF-4435-9273-DE50703AF0ED}"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199" name="TextShape 4"/>
          <p:cNvSpPr txBox="1"/>
          <p:nvPr/>
        </p:nvSpPr>
        <p:spPr>
          <a:xfrm>
            <a:off x="2640600" y="6477120"/>
            <a:ext cx="5507280" cy="273960"/>
          </a:xfrm>
          <a:prstGeom prst="rect">
            <a:avLst/>
          </a:prstGeom>
          <a:noFill/>
          <a:ln>
            <a:noFill/>
          </a:ln>
        </p:spPr>
        <p:txBody>
          <a:bodyPr lIns="45720" rIns="45720" bIns="0" anchor="b"/>
          <a:p>
            <a:pPr algn="ctr">
              <a:lnSpc>
                <a:spcPct val="100000"/>
              </a:lnSpc>
              <a:buClr>
                <a:srgbClr val="000000"/>
              </a:buClr>
              <a:buFont typeface="Wingdings" charset="2"/>
              <a:buChar char=""/>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457200" y="155520"/>
            <a:ext cx="8229240" cy="12524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Arial"/>
                <a:ea typeface="Arial"/>
              </a:rPr>
              <a:t>METHODOLOGY</a:t>
            </a:r>
            <a:br/>
            <a:r>
              <a:rPr b="1" lang="en-IN" sz="4500" spc="-1" strike="noStrike">
                <a:solidFill>
                  <a:srgbClr val="ffc700"/>
                </a:solidFill>
                <a:latin typeface="Arial"/>
                <a:ea typeface="Arial"/>
              </a:rPr>
              <a:t> VERIFYING GROUND TRUTH </a:t>
            </a:r>
            <a:endParaRPr b="0" lang="en-IN" sz="4500" spc="-1" strike="noStrike">
              <a:solidFill>
                <a:srgbClr val="000000"/>
              </a:solidFill>
              <a:latin typeface="Arial"/>
            </a:endParaRPr>
          </a:p>
        </p:txBody>
      </p:sp>
      <p:sp>
        <p:nvSpPr>
          <p:cNvPr id="317" name="TextShape 2"/>
          <p:cNvSpPr txBox="1"/>
          <p:nvPr/>
        </p:nvSpPr>
        <p:spPr>
          <a:xfrm>
            <a:off x="457200" y="1775160"/>
            <a:ext cx="8229240" cy="4625280"/>
          </a:xfrm>
          <a:prstGeom prst="rect">
            <a:avLst/>
          </a:prstGeom>
          <a:noFill/>
          <a:ln>
            <a:noFill/>
          </a:ln>
        </p:spPr>
        <p:txBody>
          <a:bodyPr lIns="54720" tIns="91440">
            <a:normAutofit/>
          </a:bodyPr>
          <a:p>
            <a:pPr marL="438840" indent="-319680">
              <a:lnSpc>
                <a:spcPct val="100000"/>
              </a:lnSpc>
              <a:buClr>
                <a:srgbClr val="f0ad00"/>
              </a:buClr>
              <a:buFont typeface="Wingdings" charset="2"/>
              <a:buChar char=""/>
            </a:pPr>
            <a:r>
              <a:rPr b="0" lang="en-IN" sz="2000" spc="-1" strike="noStrike">
                <a:solidFill>
                  <a:srgbClr val="000000"/>
                </a:solidFill>
                <a:latin typeface="Arial"/>
                <a:ea typeface="Corbel"/>
              </a:rPr>
              <a:t>In order to verify the ground reality the study group took interviews of various drivers in and around Delhi area</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38840" indent="-319680">
              <a:lnSpc>
                <a:spcPct val="100000"/>
              </a:lnSpc>
              <a:buClr>
                <a:srgbClr val="f0ad00"/>
              </a:buClr>
              <a:buFont typeface="Wingdings" charset="2"/>
              <a:buChar char=""/>
            </a:pPr>
            <a:r>
              <a:rPr b="0" lang="en-IN" sz="2000" spc="-1" strike="noStrike">
                <a:solidFill>
                  <a:srgbClr val="000000"/>
                </a:solidFill>
                <a:latin typeface="Arial"/>
                <a:ea typeface="Corbel"/>
              </a:rPr>
              <a:t>Main object of the survey was to build a knowledge base about the problems faced by the drivers and study the ethical aspects related to them </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38840" indent="-319680">
              <a:lnSpc>
                <a:spcPct val="100000"/>
              </a:lnSpc>
              <a:buClr>
                <a:srgbClr val="f0ad00"/>
              </a:buClr>
              <a:buFont typeface="Wingdings" charset="2"/>
              <a:buChar char=""/>
            </a:pPr>
            <a:r>
              <a:rPr b="0" lang="en-IN" sz="2000" spc="-1" strike="noStrike">
                <a:solidFill>
                  <a:srgbClr val="000000"/>
                </a:solidFill>
                <a:latin typeface="Arial"/>
                <a:ea typeface="Corbel"/>
              </a:rPr>
              <a:t>Team took interviews of various drivers</a:t>
            </a:r>
            <a:endParaRPr b="0" lang="en-IN" sz="2000" spc="-1" strike="noStrike">
              <a:solidFill>
                <a:srgbClr val="000000"/>
              </a:solidFill>
              <a:latin typeface="Arial"/>
            </a:endParaRPr>
          </a:p>
          <a:p>
            <a:pPr lvl="1" marL="896040" indent="-319680">
              <a:lnSpc>
                <a:spcPct val="100000"/>
              </a:lnSpc>
              <a:buClr>
                <a:srgbClr val="60b5cc"/>
              </a:buClr>
              <a:buFont typeface="Wingdings" charset="2"/>
              <a:buChar char=""/>
            </a:pPr>
            <a:r>
              <a:rPr b="0" lang="en-IN" sz="1600" spc="-1" strike="noStrike">
                <a:solidFill>
                  <a:srgbClr val="000000"/>
                </a:solidFill>
                <a:latin typeface="Arial"/>
                <a:ea typeface="Corbel"/>
              </a:rPr>
              <a:t>Airport taxi stand</a:t>
            </a:r>
            <a:endParaRPr b="0" lang="en-IN" sz="1600" spc="-1" strike="noStrike">
              <a:solidFill>
                <a:srgbClr val="000000"/>
              </a:solidFill>
              <a:latin typeface="Arial"/>
            </a:endParaRPr>
          </a:p>
          <a:p>
            <a:pPr lvl="1" marL="896040" indent="-319680">
              <a:lnSpc>
                <a:spcPct val="100000"/>
              </a:lnSpc>
              <a:buClr>
                <a:srgbClr val="60b5cc"/>
              </a:buClr>
              <a:buFont typeface="Wingdings" charset="2"/>
              <a:buChar char=""/>
            </a:pPr>
            <a:r>
              <a:rPr b="0" lang="en-IN" sz="1600" spc="-1" strike="noStrike">
                <a:solidFill>
                  <a:srgbClr val="000000"/>
                </a:solidFill>
                <a:latin typeface="Arial"/>
                <a:ea typeface="Corbel"/>
              </a:rPr>
              <a:t>Noida streets</a:t>
            </a:r>
            <a:endParaRPr b="0" lang="en-IN" sz="1600" spc="-1" strike="noStrike">
              <a:solidFill>
                <a:srgbClr val="000000"/>
              </a:solidFill>
              <a:latin typeface="Arial"/>
            </a:endParaRPr>
          </a:p>
          <a:p>
            <a:pPr lvl="1" marL="896040" indent="-319680">
              <a:lnSpc>
                <a:spcPct val="100000"/>
              </a:lnSpc>
              <a:buClr>
                <a:srgbClr val="60b5cc"/>
              </a:buClr>
              <a:buFont typeface="Wingdings" charset="2"/>
              <a:buChar char=""/>
            </a:pPr>
            <a:r>
              <a:rPr b="0" lang="en-IN" sz="1600" spc="-1" strike="noStrike">
                <a:solidFill>
                  <a:srgbClr val="000000"/>
                </a:solidFill>
                <a:latin typeface="Arial"/>
                <a:ea typeface="Corbel"/>
              </a:rPr>
              <a:t>Drivers near GIP mall </a:t>
            </a:r>
            <a:endParaRPr b="0" lang="en-IN" sz="1600" spc="-1" strike="noStrike">
              <a:solidFill>
                <a:srgbClr val="000000"/>
              </a:solidFill>
              <a:latin typeface="Arial"/>
            </a:endParaRPr>
          </a:p>
          <a:p>
            <a:endParaRPr b="0" lang="en-IN" sz="1600" spc="-1" strike="noStrike">
              <a:solidFill>
                <a:srgbClr val="000000"/>
              </a:solidFill>
              <a:latin typeface="Arial"/>
            </a:endParaRPr>
          </a:p>
          <a:p>
            <a:pPr marL="438840" indent="-319680">
              <a:lnSpc>
                <a:spcPct val="100000"/>
              </a:lnSpc>
              <a:buClr>
                <a:srgbClr val="f0ad00"/>
              </a:buClr>
              <a:buFont typeface="Wingdings" charset="2"/>
              <a:buChar char=""/>
            </a:pPr>
            <a:r>
              <a:rPr b="0" lang="en-IN" sz="2000" spc="-1" strike="noStrike">
                <a:solidFill>
                  <a:srgbClr val="000000"/>
                </a:solidFill>
                <a:latin typeface="Arial"/>
                <a:ea typeface="Corbel"/>
              </a:rPr>
              <a:t>Data from Uber driver forums from facebook and other social media </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marL="438840" indent="-319680">
              <a:lnSpc>
                <a:spcPct val="100000"/>
              </a:lnSpc>
              <a:buClr>
                <a:srgbClr val="f0ad00"/>
              </a:buClr>
              <a:buFont typeface="Wingdings" charset="2"/>
              <a:buChar char=""/>
            </a:pPr>
            <a:r>
              <a:rPr b="0" lang="en-IN" sz="2000" spc="-1" strike="noStrike">
                <a:solidFill>
                  <a:srgbClr val="000000"/>
                </a:solidFill>
                <a:latin typeface="Arial"/>
                <a:ea typeface="Corbel"/>
              </a:rPr>
              <a:t>Driver interviews form YouTube </a:t>
            </a:r>
            <a:endParaRPr b="0" lang="en-IN" sz="2000" spc="-1" strike="noStrike">
              <a:solidFill>
                <a:srgbClr val="000000"/>
              </a:solidFill>
              <a:latin typeface="Arial"/>
            </a:endParaRPr>
          </a:p>
          <a:p>
            <a:endParaRPr b="0" lang="en-IN" sz="2000" spc="-1" strike="noStrike">
              <a:solidFill>
                <a:srgbClr val="000000"/>
              </a:solidFill>
              <a:latin typeface="Arial"/>
            </a:endParaRPr>
          </a:p>
        </p:txBody>
      </p:sp>
      <p:sp>
        <p:nvSpPr>
          <p:cNvPr id="318" name="TextShape 3"/>
          <p:cNvSpPr txBox="1"/>
          <p:nvPr/>
        </p:nvSpPr>
        <p:spPr>
          <a:xfrm>
            <a:off x="8204400" y="6477120"/>
            <a:ext cx="733680" cy="273960"/>
          </a:xfrm>
          <a:prstGeom prst="rect">
            <a:avLst/>
          </a:prstGeom>
          <a:noFill/>
          <a:ln>
            <a:noFill/>
          </a:ln>
        </p:spPr>
        <p:txBody>
          <a:bodyPr bIns="0" anchor="b"/>
          <a:p>
            <a:pPr algn="r">
              <a:lnSpc>
                <a:spcPct val="100000"/>
              </a:lnSpc>
            </a:pPr>
            <a:fld id="{95CE6DC6-53AD-4DF8-9C64-C1DAAFE9D26E}"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319"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0" name="Picture 2" descr=""/>
          <p:cNvPicPr/>
          <p:nvPr/>
        </p:nvPicPr>
        <p:blipFill>
          <a:blip r:embed="rId1"/>
          <a:stretch/>
        </p:blipFill>
        <p:spPr>
          <a:xfrm>
            <a:off x="327600" y="1531440"/>
            <a:ext cx="8610120" cy="5219280"/>
          </a:xfrm>
          <a:prstGeom prst="rect">
            <a:avLst/>
          </a:prstGeom>
          <a:ln>
            <a:noFill/>
          </a:ln>
        </p:spPr>
      </p:pic>
      <p:sp>
        <p:nvSpPr>
          <p:cNvPr id="321"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RESEARCH QUESTIONNAIRE</a:t>
            </a:r>
            <a:endParaRPr b="0" lang="en-IN" sz="4500" spc="-1" strike="noStrike">
              <a:solidFill>
                <a:srgbClr val="000000"/>
              </a:solidFill>
              <a:latin typeface="Arial"/>
            </a:endParaRPr>
          </a:p>
        </p:txBody>
      </p:sp>
      <p:sp>
        <p:nvSpPr>
          <p:cNvPr id="322" name="TextShape 2"/>
          <p:cNvSpPr txBox="1"/>
          <p:nvPr/>
        </p:nvSpPr>
        <p:spPr>
          <a:xfrm>
            <a:off x="8204400" y="6477120"/>
            <a:ext cx="733320" cy="273960"/>
          </a:xfrm>
          <a:prstGeom prst="rect">
            <a:avLst/>
          </a:prstGeom>
          <a:noFill/>
          <a:ln>
            <a:noFill/>
          </a:ln>
        </p:spPr>
        <p:txBody>
          <a:bodyPr bIns="0" anchor="b"/>
          <a:p>
            <a:pPr algn="r">
              <a:lnSpc>
                <a:spcPct val="100000"/>
              </a:lnSpc>
            </a:pPr>
            <a:fld id="{B56875DC-369B-44E8-82C8-4ED5961C2156}"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323" name="TextShape 3"/>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pic>
        <p:nvPicPr>
          <p:cNvPr id="324" name="Picture 5" descr=""/>
          <p:cNvPicPr/>
          <p:nvPr/>
        </p:nvPicPr>
        <p:blipFill>
          <a:blip r:embed="rId2"/>
          <a:stretch/>
        </p:blipFill>
        <p:spPr>
          <a:xfrm>
            <a:off x="5066640" y="3957480"/>
            <a:ext cx="3837240" cy="2472840"/>
          </a:xfrm>
          <a:prstGeom prst="rect">
            <a:avLst/>
          </a:prstGeom>
          <a:ln w="9360">
            <a:noFill/>
          </a:ln>
        </p:spPr>
      </p:pic>
      <p:pic>
        <p:nvPicPr>
          <p:cNvPr id="325" name="Picture 7" descr=""/>
          <p:cNvPicPr/>
          <p:nvPr/>
        </p:nvPicPr>
        <p:blipFill>
          <a:blip r:embed="rId3"/>
          <a:stretch/>
        </p:blipFill>
        <p:spPr>
          <a:xfrm>
            <a:off x="5048280" y="1918800"/>
            <a:ext cx="3870360" cy="2242440"/>
          </a:xfrm>
          <a:prstGeom prst="rect">
            <a:avLst/>
          </a:prstGeom>
          <a:ln w="9360">
            <a:noFill/>
          </a:ln>
        </p:spPr>
      </p:pic>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METHODOLOGY </a:t>
            </a:r>
            <a:endParaRPr b="0" lang="en-IN" sz="4500" spc="-1" strike="noStrike">
              <a:solidFill>
                <a:srgbClr val="000000"/>
              </a:solidFill>
              <a:latin typeface="Arial"/>
            </a:endParaRPr>
          </a:p>
        </p:txBody>
      </p:sp>
      <p:sp>
        <p:nvSpPr>
          <p:cNvPr id="327" name="TextShape 2"/>
          <p:cNvSpPr txBox="1"/>
          <p:nvPr/>
        </p:nvSpPr>
        <p:spPr>
          <a:xfrm>
            <a:off x="457200" y="1775160"/>
            <a:ext cx="8229240" cy="4625280"/>
          </a:xfrm>
          <a:prstGeom prst="rect">
            <a:avLst/>
          </a:prstGeom>
          <a:noFill/>
          <a:ln>
            <a:noFill/>
          </a:ln>
        </p:spPr>
        <p:txBody>
          <a:bodyPr lIns="54720" tIns="91440"/>
          <a:p>
            <a:pPr marL="343080" indent="-342720">
              <a:lnSpc>
                <a:spcPct val="100000"/>
              </a:lnSpc>
              <a:buClr>
                <a:srgbClr val="f0ad00"/>
              </a:buClr>
              <a:buFont typeface="Wingdings" charset="2"/>
              <a:buChar char=""/>
            </a:pPr>
            <a:r>
              <a:rPr b="0" lang="en-IN" sz="2000" spc="-1" strike="noStrike">
                <a:solidFill>
                  <a:srgbClr val="282828"/>
                </a:solidFill>
                <a:latin typeface="Arial"/>
                <a:ea typeface="Arial"/>
              </a:rPr>
              <a:t>Interview Ola and Uber drivers </a:t>
            </a:r>
            <a:endParaRPr b="0" lang="en-IN" sz="20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Airport</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IGI airport (done)</a:t>
            </a:r>
            <a:endParaRPr b="0" lang="en-IN" sz="16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GIP Mall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Mall(done)</a:t>
            </a:r>
            <a:endParaRPr b="0" lang="en-IN" sz="16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Random Drivers Street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Noida streets</a:t>
            </a:r>
            <a:endParaRPr b="0" lang="en-IN" sz="1600" spc="-1" strike="noStrike">
              <a:solidFill>
                <a:srgbClr val="000000"/>
              </a:solidFill>
              <a:latin typeface="Arial"/>
            </a:endParaRPr>
          </a:p>
          <a:p>
            <a:pPr>
              <a:lnSpc>
                <a:spcPct val="100000"/>
              </a:lnSpc>
            </a:pPr>
            <a:endParaRPr b="0" lang="en-IN" sz="1600" spc="-1" strike="noStrike">
              <a:solidFill>
                <a:srgbClr val="000000"/>
              </a:solidFill>
              <a:latin typeface="Arial"/>
            </a:endParaRPr>
          </a:p>
          <a:p>
            <a:pPr marL="343080" indent="-342720">
              <a:lnSpc>
                <a:spcPct val="100000"/>
              </a:lnSpc>
              <a:buClr>
                <a:srgbClr val="f0ad00"/>
              </a:buClr>
              <a:buFont typeface="Wingdings" charset="2"/>
              <a:buChar char=""/>
            </a:pPr>
            <a:r>
              <a:rPr b="0" lang="en-IN" sz="2000" spc="-1" strike="noStrike">
                <a:solidFill>
                  <a:srgbClr val="282828"/>
                </a:solidFill>
                <a:latin typeface="Arial"/>
                <a:ea typeface="Arial"/>
              </a:rPr>
              <a:t>No of drivers interviewed</a:t>
            </a:r>
            <a:r>
              <a:rPr b="0" lang="en-IN" sz="2000" spc="-1" strike="noStrike">
                <a:solidFill>
                  <a:srgbClr val="282828"/>
                </a:solidFill>
                <a:latin typeface="Arial"/>
                <a:ea typeface="Arial"/>
              </a:rPr>
              <a:t>	</a:t>
            </a:r>
            <a:r>
              <a:rPr b="0" lang="en-IN" sz="2000" spc="-1" strike="noStrike">
                <a:solidFill>
                  <a:srgbClr val="282828"/>
                </a:solidFill>
                <a:latin typeface="Arial"/>
                <a:ea typeface="Arial"/>
              </a:rPr>
              <a:t>(28)</a:t>
            </a:r>
            <a:endParaRPr b="0" lang="en-IN" sz="20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Ola taxi stand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8 drivers</a:t>
            </a:r>
            <a:endParaRPr b="0" lang="en-IN" sz="16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Uber taxi stand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6 drivers</a:t>
            </a:r>
            <a:endParaRPr b="0" lang="en-IN" sz="16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Independent taxi</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3 drivers</a:t>
            </a:r>
            <a:endParaRPr b="0" lang="en-IN" sz="16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Employed Indigo</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1 driver</a:t>
            </a:r>
            <a:endParaRPr b="0" lang="en-IN" sz="16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Gip Mall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5 drivers</a:t>
            </a:r>
            <a:endParaRPr b="0" lang="en-IN" sz="16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Sec 28 street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a:t>
            </a:r>
            <a:r>
              <a:rPr b="0" lang="en-IN" sz="1600" spc="-1" strike="noStrike">
                <a:solidFill>
                  <a:srgbClr val="282828"/>
                </a:solidFill>
                <a:latin typeface="Arial"/>
                <a:ea typeface="Arial"/>
              </a:rPr>
              <a:t>	</a:t>
            </a:r>
            <a:r>
              <a:rPr b="0" lang="en-IN" sz="1600" spc="-1" strike="noStrike">
                <a:solidFill>
                  <a:srgbClr val="282828"/>
                </a:solidFill>
                <a:latin typeface="Arial"/>
                <a:ea typeface="Arial"/>
              </a:rPr>
              <a:t>3 drivers</a:t>
            </a:r>
            <a:r>
              <a:rPr b="0" lang="en-IN" sz="1800" spc="-1" strike="noStrike">
                <a:solidFill>
                  <a:srgbClr val="282828"/>
                </a:solidFill>
                <a:latin typeface="Arial"/>
                <a:ea typeface="Arial"/>
              </a:rPr>
              <a:t>	</a:t>
            </a:r>
            <a:r>
              <a:rPr b="0" lang="en-IN" sz="1800" spc="-1" strike="noStrike">
                <a:solidFill>
                  <a:srgbClr val="282828"/>
                </a:solidFill>
                <a:latin typeface="Arial"/>
                <a:ea typeface="Arial"/>
              </a:rPr>
              <a:t>	</a:t>
            </a:r>
            <a:r>
              <a:rPr b="0" lang="en-IN" sz="1800" spc="-1" strike="noStrike">
                <a:solidFill>
                  <a:srgbClr val="282828"/>
                </a:solidFill>
                <a:latin typeface="Arial"/>
                <a:ea typeface="Arial"/>
              </a:rPr>
              <a:t>	</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marL="343080" indent="-342720">
              <a:lnSpc>
                <a:spcPct val="100000"/>
              </a:lnSpc>
              <a:buClr>
                <a:srgbClr val="f0ad00"/>
              </a:buClr>
              <a:buFont typeface="Wingdings" charset="2"/>
              <a:buChar char=""/>
            </a:pPr>
            <a:r>
              <a:rPr b="0" lang="en-IN" sz="2000" spc="-1" strike="noStrike">
                <a:solidFill>
                  <a:srgbClr val="282828"/>
                </a:solidFill>
                <a:latin typeface="Arial"/>
                <a:ea typeface="Arial"/>
              </a:rPr>
              <a:t>Open source of information </a:t>
            </a:r>
            <a:endParaRPr b="0" lang="en-IN" sz="20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News agencies</a:t>
            </a:r>
            <a:endParaRPr b="0" lang="en-IN" sz="16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Social media forums</a:t>
            </a:r>
            <a:endParaRPr b="0" lang="en-IN" sz="1600" spc="-1" strike="noStrike">
              <a:solidFill>
                <a:srgbClr val="000000"/>
              </a:solidFill>
              <a:latin typeface="Arial"/>
            </a:endParaRPr>
          </a:p>
          <a:p>
            <a:pPr>
              <a:lnSpc>
                <a:spcPct val="100000"/>
              </a:lnSpc>
            </a:pPr>
            <a:endParaRPr b="0" lang="en-IN" sz="1600" spc="-1" strike="noStrike">
              <a:solidFill>
                <a:srgbClr val="000000"/>
              </a:solidFill>
              <a:latin typeface="Arial"/>
            </a:endParaRPr>
          </a:p>
        </p:txBody>
      </p:sp>
      <p:sp>
        <p:nvSpPr>
          <p:cNvPr id="328" name="TextShape 3"/>
          <p:cNvSpPr txBox="1"/>
          <p:nvPr/>
        </p:nvSpPr>
        <p:spPr>
          <a:xfrm>
            <a:off x="8204400" y="6477120"/>
            <a:ext cx="733320" cy="273960"/>
          </a:xfrm>
          <a:prstGeom prst="rect">
            <a:avLst/>
          </a:prstGeom>
          <a:noFill/>
          <a:ln>
            <a:noFill/>
          </a:ln>
        </p:spPr>
        <p:txBody>
          <a:bodyPr bIns="0" anchor="b"/>
          <a:p>
            <a:pPr algn="r">
              <a:lnSpc>
                <a:spcPct val="100000"/>
              </a:lnSpc>
            </a:pPr>
            <a:fld id="{7BBD7BF0-DCE9-4791-999F-0966CA532FDA}"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329"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pic>
        <p:nvPicPr>
          <p:cNvPr id="330" name="Picture 1" descr=""/>
          <p:cNvPicPr/>
          <p:nvPr/>
        </p:nvPicPr>
        <p:blipFill>
          <a:blip r:embed="rId1"/>
          <a:stretch/>
        </p:blipFill>
        <p:spPr>
          <a:xfrm>
            <a:off x="6482520" y="2651760"/>
            <a:ext cx="2524320" cy="382788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Picture 2" descr=""/>
          <p:cNvPicPr/>
          <p:nvPr/>
        </p:nvPicPr>
        <p:blipFill>
          <a:blip r:embed="rId1"/>
          <a:stretch/>
        </p:blipFill>
        <p:spPr>
          <a:xfrm>
            <a:off x="6818760" y="4381560"/>
            <a:ext cx="2324880" cy="2315880"/>
          </a:xfrm>
          <a:prstGeom prst="rect">
            <a:avLst/>
          </a:prstGeom>
          <a:ln w="9360">
            <a:noFill/>
          </a:ln>
        </p:spPr>
      </p:pic>
      <p:sp>
        <p:nvSpPr>
          <p:cNvPr id="332"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SURVEY DATA ANALYSIS</a:t>
            </a:r>
            <a:br/>
            <a:r>
              <a:rPr b="1" lang="en-IN" sz="4500" spc="-1" strike="noStrike">
                <a:solidFill>
                  <a:srgbClr val="ffc700"/>
                </a:solidFill>
                <a:latin typeface="Corbel"/>
                <a:ea typeface="Corbel"/>
              </a:rPr>
              <a:t>EARNINGS INCREASED </a:t>
            </a:r>
            <a:endParaRPr b="0" lang="en-IN" sz="4500" spc="-1" strike="noStrike">
              <a:solidFill>
                <a:srgbClr val="000000"/>
              </a:solidFill>
              <a:latin typeface="Arial"/>
            </a:endParaRPr>
          </a:p>
        </p:txBody>
      </p:sp>
      <p:sp>
        <p:nvSpPr>
          <p:cNvPr id="333" name="TextShape 2"/>
          <p:cNvSpPr txBox="1"/>
          <p:nvPr/>
        </p:nvSpPr>
        <p:spPr>
          <a:xfrm>
            <a:off x="457200" y="1775160"/>
            <a:ext cx="8229240" cy="4625280"/>
          </a:xfrm>
          <a:prstGeom prst="rect">
            <a:avLst/>
          </a:prstGeom>
          <a:noFill/>
          <a:ln>
            <a:noFill/>
          </a:ln>
        </p:spPr>
        <p:txBody>
          <a:bodyPr lIns="54720" tIns="91440"/>
          <a:p>
            <a:pPr marL="457200" indent="-319680" algn="just">
              <a:lnSpc>
                <a:spcPct val="100000"/>
              </a:lnSpc>
              <a:buClr>
                <a:srgbClr val="f0ad00"/>
              </a:buClr>
              <a:buFont typeface="Wingdings" charset="2"/>
              <a:buChar char=""/>
            </a:pPr>
            <a:r>
              <a:rPr b="0" lang="en-IN" sz="2000" spc="-1" strike="noStrike">
                <a:solidFill>
                  <a:srgbClr val="000000"/>
                </a:solidFill>
                <a:latin typeface="Arial"/>
                <a:ea typeface="Corbel"/>
              </a:rPr>
              <a:t>Drivers asked: - Have your earning increased?</a:t>
            </a:r>
            <a:endParaRPr b="0" lang="en-IN" sz="2000" spc="-1" strike="noStrike">
              <a:solidFill>
                <a:srgbClr val="000000"/>
              </a:solidFill>
              <a:latin typeface="Arial"/>
            </a:endParaRPr>
          </a:p>
          <a:p>
            <a:pPr lvl="1" marL="914400" indent="-331200" algn="just">
              <a:lnSpc>
                <a:spcPct val="100000"/>
              </a:lnSpc>
              <a:spcBef>
                <a:spcPts val="360"/>
              </a:spcBef>
              <a:buClr>
                <a:srgbClr val="60b5cc"/>
              </a:buClr>
              <a:buFont typeface="Wingdings" charset="2"/>
              <a:buChar char=""/>
            </a:pPr>
            <a:r>
              <a:rPr b="0" lang="en-IN" sz="1600" spc="-1" strike="noStrike">
                <a:solidFill>
                  <a:srgbClr val="000000"/>
                </a:solidFill>
                <a:latin typeface="Arial"/>
                <a:ea typeface="Corbel"/>
              </a:rPr>
              <a:t>77 % of the drivers were happy that their earnings have increased,  15 % said it is more or less the same as the earnings increased with increase in working hours, so per hour practically they are actually earning are less than before but due to more working hours their earnings overall  has increased. 8% drivers did not have clear idea so they refused to comment on it</a:t>
            </a:r>
            <a:r>
              <a:rPr b="0" lang="en-IN" sz="2000" spc="-1" strike="noStrike">
                <a:solidFill>
                  <a:srgbClr val="000000"/>
                </a:solidFill>
                <a:latin typeface="Arial"/>
                <a:ea typeface="Corbel"/>
              </a:rPr>
              <a:t>.</a:t>
            </a: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marL="457200" indent="-319680" algn="just">
              <a:lnSpc>
                <a:spcPct val="100000"/>
              </a:lnSpc>
              <a:buClr>
                <a:srgbClr val="f0ad00"/>
              </a:buClr>
              <a:buFont typeface="Wingdings" charset="2"/>
              <a:buChar char=""/>
            </a:pPr>
            <a:r>
              <a:rPr b="0" lang="en-IN" sz="2000" spc="-1" strike="noStrike">
                <a:solidFill>
                  <a:srgbClr val="000000"/>
                </a:solidFill>
                <a:latin typeface="Arial"/>
                <a:ea typeface="Corbel"/>
              </a:rPr>
              <a:t>Deliberations:-  Overall the earnings of the  drivers have increased with increase in the no of working hours . Their job is now better organised and they are getting higher vehicle utilisation</a:t>
            </a:r>
            <a:endParaRPr b="0" lang="en-IN" sz="2000" spc="-1" strike="noStrike">
              <a:solidFill>
                <a:srgbClr val="000000"/>
              </a:solidFill>
              <a:latin typeface="Arial"/>
            </a:endParaRPr>
          </a:p>
          <a:p>
            <a:endParaRPr b="0" lang="en-IN" sz="2000" spc="-1" strike="noStrike">
              <a:solidFill>
                <a:srgbClr val="000000"/>
              </a:solidFill>
              <a:latin typeface="Arial"/>
            </a:endParaRPr>
          </a:p>
        </p:txBody>
      </p:sp>
      <p:sp>
        <p:nvSpPr>
          <p:cNvPr id="334" name="TextShape 3"/>
          <p:cNvSpPr txBox="1"/>
          <p:nvPr/>
        </p:nvSpPr>
        <p:spPr>
          <a:xfrm>
            <a:off x="8204400" y="6477120"/>
            <a:ext cx="733320" cy="273960"/>
          </a:xfrm>
          <a:prstGeom prst="rect">
            <a:avLst/>
          </a:prstGeom>
          <a:noFill/>
          <a:ln>
            <a:noFill/>
          </a:ln>
        </p:spPr>
        <p:txBody>
          <a:bodyPr bIns="0" anchor="b"/>
          <a:p>
            <a:pPr algn="r">
              <a:lnSpc>
                <a:spcPct val="100000"/>
              </a:lnSpc>
            </a:pPr>
            <a:fld id="{D01FDBA1-CE53-4876-A546-EF7DB918608F}"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335"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pic>
        <p:nvPicPr>
          <p:cNvPr id="336" name="Picture 3" descr=""/>
          <p:cNvPicPr/>
          <p:nvPr/>
        </p:nvPicPr>
        <p:blipFill>
          <a:blip r:embed="rId2"/>
          <a:stretch/>
        </p:blipFill>
        <p:spPr>
          <a:xfrm>
            <a:off x="2151000" y="5695560"/>
            <a:ext cx="4263120" cy="285480"/>
          </a:xfrm>
          <a:prstGeom prst="rect">
            <a:avLst/>
          </a:prstGeom>
          <a:ln w="9360">
            <a:noFill/>
          </a:ln>
        </p:spPr>
      </p:pic>
      <p:pic>
        <p:nvPicPr>
          <p:cNvPr id="337" name="Picture 4" descr=""/>
          <p:cNvPicPr/>
          <p:nvPr/>
        </p:nvPicPr>
        <p:blipFill>
          <a:blip r:embed="rId3"/>
          <a:stretch/>
        </p:blipFill>
        <p:spPr>
          <a:xfrm>
            <a:off x="3248280" y="5042520"/>
            <a:ext cx="2333160" cy="352080"/>
          </a:xfrm>
          <a:prstGeom prst="rect">
            <a:avLst/>
          </a:prstGeom>
          <a:ln w="9360">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8" name="Picture 2" descr=""/>
          <p:cNvPicPr/>
          <p:nvPr/>
        </p:nvPicPr>
        <p:blipFill>
          <a:blip r:embed="rId1"/>
          <a:stretch/>
        </p:blipFill>
        <p:spPr>
          <a:xfrm>
            <a:off x="7145280" y="4926240"/>
            <a:ext cx="1998360" cy="1931400"/>
          </a:xfrm>
          <a:prstGeom prst="rect">
            <a:avLst/>
          </a:prstGeom>
          <a:ln w="9360">
            <a:noFill/>
          </a:ln>
        </p:spPr>
      </p:pic>
      <p:sp>
        <p:nvSpPr>
          <p:cNvPr id="339"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SURVEY DATA ANALYSIS</a:t>
            </a:r>
            <a:br/>
            <a:r>
              <a:rPr b="1" lang="en-IN" sz="4500" spc="-1" strike="noStrike">
                <a:solidFill>
                  <a:srgbClr val="ffc700"/>
                </a:solidFill>
                <a:latin typeface="Corbel"/>
                <a:ea typeface="Corbel"/>
              </a:rPr>
              <a:t>COMPANY POLICY </a:t>
            </a:r>
            <a:endParaRPr b="0" lang="en-IN" sz="4500" spc="-1" strike="noStrike">
              <a:solidFill>
                <a:srgbClr val="000000"/>
              </a:solidFill>
              <a:latin typeface="Arial"/>
            </a:endParaRPr>
          </a:p>
        </p:txBody>
      </p:sp>
      <p:sp>
        <p:nvSpPr>
          <p:cNvPr id="340" name="TextShape 2"/>
          <p:cNvSpPr txBox="1"/>
          <p:nvPr/>
        </p:nvSpPr>
        <p:spPr>
          <a:xfrm>
            <a:off x="392040" y="1553040"/>
            <a:ext cx="8229240" cy="4625280"/>
          </a:xfrm>
          <a:prstGeom prst="rect">
            <a:avLst/>
          </a:prstGeom>
          <a:noFill/>
          <a:ln>
            <a:noFill/>
          </a:ln>
        </p:spPr>
        <p:txBody>
          <a:bodyPr lIns="54720" tIns="91440"/>
          <a:p>
            <a:pPr marL="457200" indent="-319680" algn="just">
              <a:lnSpc>
                <a:spcPct val="100000"/>
              </a:lnSpc>
              <a:buClr>
                <a:srgbClr val="f0ad00"/>
              </a:buClr>
              <a:buFont typeface="Wingdings" charset="2"/>
              <a:buChar char=""/>
            </a:pPr>
            <a:r>
              <a:rPr b="0" lang="en-IN" sz="2000" spc="-1" strike="noStrike">
                <a:solidFill>
                  <a:srgbClr val="000000"/>
                </a:solidFill>
                <a:latin typeface="Arial"/>
                <a:ea typeface="Corbel"/>
              </a:rPr>
              <a:t>Drivers asked: - Are you happy with the company policies.</a:t>
            </a:r>
            <a:endParaRPr b="0" lang="en-IN" sz="2000" spc="-1" strike="noStrike">
              <a:solidFill>
                <a:srgbClr val="000000"/>
              </a:solidFill>
              <a:latin typeface="Arial"/>
            </a:endParaRPr>
          </a:p>
          <a:p>
            <a:pPr lvl="1" marL="914400" indent="-331200" algn="just">
              <a:lnSpc>
                <a:spcPct val="100000"/>
              </a:lnSpc>
              <a:spcBef>
                <a:spcPts val="360"/>
              </a:spcBef>
              <a:buClr>
                <a:srgbClr val="60b5cc"/>
              </a:buClr>
              <a:buFont typeface="Wingdings" charset="2"/>
              <a:buChar char=""/>
            </a:pPr>
            <a:r>
              <a:rPr b="0" lang="en-IN" sz="2000" spc="-1" strike="noStrike">
                <a:solidFill>
                  <a:srgbClr val="000000"/>
                </a:solidFill>
                <a:latin typeface="Arial"/>
                <a:ea typeface="Corbel"/>
              </a:rPr>
              <a:t>70 % of drivers were not happy with the company policy. Whereas, 12% were happy and 18 % were not clear.</a:t>
            </a: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marL="457200" indent="-319680" algn="just">
              <a:lnSpc>
                <a:spcPct val="100000"/>
              </a:lnSpc>
              <a:buClr>
                <a:srgbClr val="f0ad00"/>
              </a:buClr>
              <a:buFont typeface="Wingdings" charset="2"/>
              <a:buChar char=""/>
            </a:pPr>
            <a:r>
              <a:rPr b="0" lang="en-IN" sz="2000" spc="-1" strike="noStrike">
                <a:solidFill>
                  <a:srgbClr val="000000"/>
                </a:solidFill>
                <a:latin typeface="Arial"/>
                <a:ea typeface="Corbel"/>
              </a:rPr>
              <a:t>Deliberation :-  It’s a general tendency that workers are not happy with company policy and can never be satisfied . However, they have willingly joined the company due to increase in their earnings. It is found that the education and understanding of the drivers is very limited so more or less it is the mob mentality that prevails. </a:t>
            </a: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marL="457200" indent="-319680" algn="just">
              <a:lnSpc>
                <a:spcPct val="100000"/>
              </a:lnSpc>
              <a:buClr>
                <a:srgbClr val="f0ad00"/>
              </a:buClr>
              <a:buFont typeface="Wingdings" charset="2"/>
              <a:buChar char=""/>
            </a:pPr>
            <a:r>
              <a:rPr b="0" lang="en-IN" sz="2000" spc="-1" strike="noStrike">
                <a:solidFill>
                  <a:srgbClr val="000000"/>
                </a:solidFill>
                <a:latin typeface="Arial"/>
                <a:ea typeface="Corbel"/>
              </a:rPr>
              <a:t>It is Unethical that their drivers are not explained the company policies and drivers are exploited due to that.</a:t>
            </a:r>
            <a:endParaRPr b="0" lang="en-IN" sz="2000" spc="-1" strike="noStrike">
              <a:solidFill>
                <a:srgbClr val="000000"/>
              </a:solidFill>
              <a:latin typeface="Arial"/>
            </a:endParaRPr>
          </a:p>
          <a:p>
            <a:endParaRPr b="0" lang="en-IN" sz="2000" spc="-1" strike="noStrike">
              <a:solidFill>
                <a:srgbClr val="000000"/>
              </a:solidFill>
              <a:latin typeface="Arial"/>
            </a:endParaRPr>
          </a:p>
        </p:txBody>
      </p:sp>
      <p:sp>
        <p:nvSpPr>
          <p:cNvPr id="341" name="TextShape 3"/>
          <p:cNvSpPr txBox="1"/>
          <p:nvPr/>
        </p:nvSpPr>
        <p:spPr>
          <a:xfrm>
            <a:off x="8204400" y="6477120"/>
            <a:ext cx="733320" cy="273960"/>
          </a:xfrm>
          <a:prstGeom prst="rect">
            <a:avLst/>
          </a:prstGeom>
          <a:noFill/>
          <a:ln>
            <a:noFill/>
          </a:ln>
        </p:spPr>
        <p:txBody>
          <a:bodyPr bIns="0" anchor="b"/>
          <a:p>
            <a:pPr algn="r">
              <a:lnSpc>
                <a:spcPct val="100000"/>
              </a:lnSpc>
            </a:pPr>
            <a:fld id="{8F74D714-26F8-4607-922C-0363A143944A}"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342"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pic>
        <p:nvPicPr>
          <p:cNvPr id="343" name="Picture 4" descr=""/>
          <p:cNvPicPr/>
          <p:nvPr/>
        </p:nvPicPr>
        <p:blipFill>
          <a:blip r:embed="rId2"/>
          <a:stretch/>
        </p:blipFill>
        <p:spPr>
          <a:xfrm>
            <a:off x="2351520" y="5747760"/>
            <a:ext cx="3800160" cy="342720"/>
          </a:xfrm>
          <a:prstGeom prst="rect">
            <a:avLst/>
          </a:prstGeom>
          <a:ln w="9360">
            <a:noFill/>
          </a:ln>
        </p:spPr>
      </p:pic>
      <p:pic>
        <p:nvPicPr>
          <p:cNvPr id="344" name="Picture 5" descr=""/>
          <p:cNvPicPr/>
          <p:nvPr/>
        </p:nvPicPr>
        <p:blipFill>
          <a:blip r:embed="rId3"/>
          <a:stretch/>
        </p:blipFill>
        <p:spPr>
          <a:xfrm>
            <a:off x="2556000" y="5027040"/>
            <a:ext cx="3457080" cy="304560"/>
          </a:xfrm>
          <a:prstGeom prst="rect">
            <a:avLst/>
          </a:prstGeom>
          <a:ln w="9360">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457200" y="152280"/>
            <a:ext cx="8229240" cy="12506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Corbel"/>
                <a:ea typeface="Corbel"/>
              </a:rPr>
              <a:t>SURVEY DATA ANALYSIS</a:t>
            </a:r>
            <a:br/>
            <a:r>
              <a:rPr b="1" lang="en-IN" sz="4500" spc="-1" strike="noStrike">
                <a:solidFill>
                  <a:srgbClr val="ffc700"/>
                </a:solidFill>
                <a:latin typeface="Corbel"/>
                <a:ea typeface="Corbel"/>
              </a:rPr>
              <a:t>SOFT CONTROL </a:t>
            </a:r>
            <a:endParaRPr b="0" lang="en-IN" sz="4500" spc="-1" strike="noStrike">
              <a:solidFill>
                <a:srgbClr val="000000"/>
              </a:solidFill>
              <a:latin typeface="Arial"/>
            </a:endParaRPr>
          </a:p>
        </p:txBody>
      </p:sp>
      <p:sp>
        <p:nvSpPr>
          <p:cNvPr id="346" name="TextShape 2"/>
          <p:cNvSpPr txBox="1"/>
          <p:nvPr/>
        </p:nvSpPr>
        <p:spPr>
          <a:xfrm>
            <a:off x="457200" y="1774080"/>
            <a:ext cx="8503560" cy="4623480"/>
          </a:xfrm>
          <a:prstGeom prst="rect">
            <a:avLst/>
          </a:prstGeom>
          <a:noFill/>
          <a:ln>
            <a:noFill/>
          </a:ln>
        </p:spPr>
        <p:txBody>
          <a:bodyPr tIns="91440"/>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Drivers asked: - Does Uber/Ola exercise soft control. If yes then how?</a:t>
            </a:r>
            <a:endParaRPr b="0" lang="en-IN" sz="2000" spc="-1" strike="noStrike">
              <a:solidFill>
                <a:srgbClr val="000000"/>
              </a:solidFill>
              <a:latin typeface="Arial"/>
            </a:endParaRPr>
          </a:p>
          <a:p>
            <a:pPr lvl="1" marL="914400" indent="-365400" algn="just">
              <a:lnSpc>
                <a:spcPct val="100000"/>
              </a:lnSpc>
              <a:spcBef>
                <a:spcPts val="479"/>
              </a:spcBef>
              <a:buClr>
                <a:srgbClr val="60b5cc"/>
              </a:buClr>
              <a:buFont typeface="Wingdings" charset="2"/>
              <a:buChar char=""/>
            </a:pPr>
            <a:r>
              <a:rPr b="0" lang="en-IN" sz="1800" spc="-1" strike="noStrike">
                <a:solidFill>
                  <a:srgbClr val="000000"/>
                </a:solidFill>
                <a:latin typeface="Arial"/>
                <a:ea typeface="Corbel"/>
              </a:rPr>
              <a:t>72% of drivers agree that cab companies exercise soft control and 28% had no Idea or are not aware. Companies exercise soft control through nudging via repetitive messaging which are lucrative in nature, these messages are sent when drivers try to go offline, when rush(demand) is high, but more or less they can expect these messages any time of day. The Idea of these messages is to keep drivers available most of time for duty.</a:t>
            </a:r>
            <a:endParaRPr b="0" lang="en-IN" sz="1800" spc="-1" strike="noStrike">
              <a:solidFill>
                <a:srgbClr val="000000"/>
              </a:solidFill>
              <a:latin typeface="Arial"/>
            </a:endParaRPr>
          </a:p>
          <a:p>
            <a:pPr algn="just">
              <a:lnSpc>
                <a:spcPct val="100000"/>
              </a:lnSpc>
            </a:pPr>
            <a:endParaRPr b="0" lang="en-IN" sz="1800" spc="-1" strike="noStrike">
              <a:solidFill>
                <a:srgbClr val="000000"/>
              </a:solidFill>
              <a:latin typeface="Arial"/>
            </a:endParaRPr>
          </a:p>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Deliberation:-  Movement of each and every driver on road is monitored via the smartphone application. Uber and Ola both exercises soft control on their drivers via numerous lucrative texts messages and make them work more at the companies’ choice of place. It is highly unethical on companies part to exercise soft control on drivers just to keep their profits high.</a:t>
            </a:r>
            <a:endParaRPr b="0" lang="en-IN" sz="2000" spc="-1" strike="noStrike">
              <a:solidFill>
                <a:srgbClr val="000000"/>
              </a:solidFill>
              <a:latin typeface="Arial"/>
            </a:endParaRPr>
          </a:p>
        </p:txBody>
      </p:sp>
      <p:sp>
        <p:nvSpPr>
          <p:cNvPr id="347"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348" name="TextShape 4"/>
          <p:cNvSpPr txBox="1"/>
          <p:nvPr/>
        </p:nvSpPr>
        <p:spPr>
          <a:xfrm>
            <a:off x="8204400" y="6477120"/>
            <a:ext cx="733680" cy="273960"/>
          </a:xfrm>
          <a:prstGeom prst="rect">
            <a:avLst/>
          </a:prstGeom>
          <a:noFill/>
          <a:ln>
            <a:noFill/>
          </a:ln>
        </p:spPr>
        <p:txBody>
          <a:bodyPr bIns="0" anchor="b"/>
          <a:p>
            <a:pPr algn="r">
              <a:lnSpc>
                <a:spcPct val="100000"/>
              </a:lnSpc>
            </a:pPr>
            <a:fld id="{841528F4-BEF1-4906-A18B-8EF66F1926C8}"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extShape 1"/>
          <p:cNvSpPr txBox="1"/>
          <p:nvPr/>
        </p:nvSpPr>
        <p:spPr>
          <a:xfrm>
            <a:off x="457200" y="152280"/>
            <a:ext cx="8229240" cy="12506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Corbel"/>
                <a:ea typeface="Corbel"/>
              </a:rPr>
              <a:t>SURVEY DATA ANALYSIS</a:t>
            </a:r>
            <a:br/>
            <a:r>
              <a:rPr b="1" lang="en-IN" sz="4500" spc="-1" strike="noStrike">
                <a:solidFill>
                  <a:srgbClr val="ffc700"/>
                </a:solidFill>
                <a:latin typeface="Corbel"/>
                <a:ea typeface="Corbel"/>
              </a:rPr>
              <a:t>SOFT CONTROL </a:t>
            </a:r>
            <a:endParaRPr b="0" lang="en-IN" sz="4500" spc="-1" strike="noStrike">
              <a:solidFill>
                <a:srgbClr val="000000"/>
              </a:solidFill>
              <a:latin typeface="Arial"/>
            </a:endParaRPr>
          </a:p>
        </p:txBody>
      </p:sp>
      <p:sp>
        <p:nvSpPr>
          <p:cNvPr id="350" name="TextShape 2"/>
          <p:cNvSpPr txBox="1"/>
          <p:nvPr/>
        </p:nvSpPr>
        <p:spPr>
          <a:xfrm>
            <a:off x="457200" y="1774080"/>
            <a:ext cx="8503560" cy="4623480"/>
          </a:xfrm>
          <a:prstGeom prst="rect">
            <a:avLst/>
          </a:prstGeom>
          <a:noFill/>
          <a:ln>
            <a:noFill/>
          </a:ln>
        </p:spPr>
        <p:txBody>
          <a:bodyPr tIns="91440"/>
          <a:p>
            <a:endParaRPr b="0" lang="en-IN" sz="1400" spc="-1" strike="noStrike">
              <a:solidFill>
                <a:srgbClr val="000000"/>
              </a:solidFill>
              <a:latin typeface="Arial"/>
            </a:endParaRPr>
          </a:p>
        </p:txBody>
      </p:sp>
      <p:sp>
        <p:nvSpPr>
          <p:cNvPr id="351"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352" name="TextShape 4"/>
          <p:cNvSpPr txBox="1"/>
          <p:nvPr/>
        </p:nvSpPr>
        <p:spPr>
          <a:xfrm>
            <a:off x="8204400" y="6477120"/>
            <a:ext cx="733680" cy="273960"/>
          </a:xfrm>
          <a:prstGeom prst="rect">
            <a:avLst/>
          </a:prstGeom>
          <a:noFill/>
          <a:ln>
            <a:noFill/>
          </a:ln>
        </p:spPr>
        <p:txBody>
          <a:bodyPr bIns="0" anchor="b"/>
          <a:p>
            <a:pPr algn="r">
              <a:lnSpc>
                <a:spcPct val="100000"/>
              </a:lnSpc>
            </a:pPr>
            <a:fld id="{B7AAFA8F-15BD-4903-A21B-C653CB13382C}" type="slidenum">
              <a:rPr b="0" lang="en-IN" sz="1200" spc="-1" strike="noStrike">
                <a:solidFill>
                  <a:srgbClr val="414141"/>
                </a:solidFill>
                <a:latin typeface="Corbel"/>
                <a:ea typeface="Corbel"/>
              </a:rPr>
              <a:t>&lt;number&gt;</a:t>
            </a:fld>
            <a:endParaRPr b="0" lang="en-IN" sz="1200" spc="-1" strike="noStrike">
              <a:latin typeface="Times New Roman"/>
            </a:endParaRPr>
          </a:p>
        </p:txBody>
      </p:sp>
      <p:pic>
        <p:nvPicPr>
          <p:cNvPr id="353" name="Picture 2" descr=""/>
          <p:cNvPicPr/>
          <p:nvPr/>
        </p:nvPicPr>
        <p:blipFill>
          <a:blip r:embed="rId1"/>
          <a:stretch/>
        </p:blipFill>
        <p:spPr>
          <a:xfrm>
            <a:off x="2219040" y="1878840"/>
            <a:ext cx="4338000" cy="4587480"/>
          </a:xfrm>
          <a:prstGeom prst="rect">
            <a:avLst/>
          </a:prstGeom>
          <a:ln w="9360">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extShape 1"/>
          <p:cNvSpPr txBox="1"/>
          <p:nvPr/>
        </p:nvSpPr>
        <p:spPr>
          <a:xfrm>
            <a:off x="457200" y="152280"/>
            <a:ext cx="8229240" cy="12506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Corbel"/>
                <a:ea typeface="Corbel"/>
              </a:rPr>
              <a:t>SURVEY DATA ANALYSIS</a:t>
            </a:r>
            <a:br/>
            <a:r>
              <a:rPr b="1" lang="en-IN" sz="4500" spc="-1" strike="noStrike">
                <a:solidFill>
                  <a:srgbClr val="ffc700"/>
                </a:solidFill>
                <a:latin typeface="Corbel"/>
                <a:ea typeface="Corbel"/>
              </a:rPr>
              <a:t>WORKING HOURS </a:t>
            </a:r>
            <a:endParaRPr b="0" lang="en-IN" sz="4500" spc="-1" strike="noStrike">
              <a:solidFill>
                <a:srgbClr val="000000"/>
              </a:solidFill>
              <a:latin typeface="Arial"/>
            </a:endParaRPr>
          </a:p>
        </p:txBody>
      </p:sp>
      <p:sp>
        <p:nvSpPr>
          <p:cNvPr id="355" name="TextShape 2"/>
          <p:cNvSpPr txBox="1"/>
          <p:nvPr/>
        </p:nvSpPr>
        <p:spPr>
          <a:xfrm>
            <a:off x="457200" y="1774080"/>
            <a:ext cx="8503560" cy="4623480"/>
          </a:xfrm>
          <a:prstGeom prst="rect">
            <a:avLst/>
          </a:prstGeom>
          <a:noFill/>
          <a:ln>
            <a:noFill/>
          </a:ln>
        </p:spPr>
        <p:txBody>
          <a:bodyPr tIns="91440">
            <a:normAutofit/>
          </a:bodyPr>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Drivers asked :- Have your working hours increased in comparison to your previous job?</a:t>
            </a:r>
            <a:endParaRPr b="0" lang="en-IN" sz="2000" spc="-1" strike="noStrike">
              <a:solidFill>
                <a:srgbClr val="000000"/>
              </a:solidFill>
              <a:latin typeface="Arial"/>
            </a:endParaRPr>
          </a:p>
          <a:p>
            <a:pPr lvl="1" marL="914400" indent="-365400" algn="just">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92 % drivers have agreed their working have increased. 8 % of drivers said it depends on them how much time they work.</a:t>
            </a:r>
            <a:endParaRPr b="0" lang="en-IN" sz="1600" spc="-1" strike="noStrike">
              <a:solidFill>
                <a:srgbClr val="000000"/>
              </a:solidFill>
              <a:latin typeface="Arial"/>
            </a:endParaRPr>
          </a:p>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Deliberation:-  Sole aim of the drivers is to increase their income, this greed is exploited by the company to make them stay on job for longer time. Very less importance is given to driver’s health and safety aspects. This highly unethical on companies part to prologue the drivers working hours. This increases the frustration in drivers and lowers the safety aspects of the trip.</a:t>
            </a: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p:txBody>
      </p:sp>
      <p:sp>
        <p:nvSpPr>
          <p:cNvPr id="356"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357" name="TextShape 4"/>
          <p:cNvSpPr txBox="1"/>
          <p:nvPr/>
        </p:nvSpPr>
        <p:spPr>
          <a:xfrm>
            <a:off x="8204400" y="6477120"/>
            <a:ext cx="733680" cy="273960"/>
          </a:xfrm>
          <a:prstGeom prst="rect">
            <a:avLst/>
          </a:prstGeom>
          <a:noFill/>
          <a:ln>
            <a:noFill/>
          </a:ln>
        </p:spPr>
        <p:txBody>
          <a:bodyPr bIns="0" anchor="b"/>
          <a:p>
            <a:pPr algn="r">
              <a:lnSpc>
                <a:spcPct val="100000"/>
              </a:lnSpc>
            </a:pPr>
            <a:fld id="{964ACA81-9A6C-4DB4-9819-E9EEBCC21906}"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TextShape 1"/>
          <p:cNvSpPr txBox="1"/>
          <p:nvPr/>
        </p:nvSpPr>
        <p:spPr>
          <a:xfrm>
            <a:off x="457200" y="152280"/>
            <a:ext cx="8229240" cy="12506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Corbel"/>
                <a:ea typeface="Corbel"/>
              </a:rPr>
              <a:t>SURVEY DATA ANALYSIS</a:t>
            </a:r>
            <a:br/>
            <a:r>
              <a:rPr b="1" lang="en-IN" sz="4500" spc="-1" strike="noStrike">
                <a:solidFill>
                  <a:srgbClr val="ffc700"/>
                </a:solidFill>
                <a:latin typeface="Corbel"/>
                <a:ea typeface="Corbel"/>
              </a:rPr>
              <a:t>EXPECTATIONS </a:t>
            </a:r>
            <a:endParaRPr b="0" lang="en-IN" sz="4500" spc="-1" strike="noStrike">
              <a:solidFill>
                <a:srgbClr val="000000"/>
              </a:solidFill>
              <a:latin typeface="Arial"/>
            </a:endParaRPr>
          </a:p>
        </p:txBody>
      </p:sp>
      <p:sp>
        <p:nvSpPr>
          <p:cNvPr id="359" name="TextShape 2"/>
          <p:cNvSpPr txBox="1"/>
          <p:nvPr/>
        </p:nvSpPr>
        <p:spPr>
          <a:xfrm>
            <a:off x="457200" y="1774080"/>
            <a:ext cx="8503560" cy="4623480"/>
          </a:xfrm>
          <a:prstGeom prst="rect">
            <a:avLst/>
          </a:prstGeom>
          <a:noFill/>
          <a:ln>
            <a:noFill/>
          </a:ln>
        </p:spPr>
        <p:txBody>
          <a:bodyPr tIns="91440">
            <a:normAutofit/>
          </a:bodyPr>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Drivers asked: - Does this company meet your expectations?</a:t>
            </a:r>
            <a:endParaRPr b="0" lang="en-IN" sz="2000" spc="-1" strike="noStrike">
              <a:solidFill>
                <a:srgbClr val="000000"/>
              </a:solidFill>
              <a:latin typeface="Arial"/>
            </a:endParaRPr>
          </a:p>
          <a:p>
            <a:pPr lvl="1" marL="914400" indent="-365400" algn="just">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42 % said yes and 58% say no. Initially the income was high and gradually it has reduced.  Though, many drivers think that the income is still better when they compare it with free lance drivers. Many drivers have left the jobs due to dissatisfaction.</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Deliberations:- Initially the companies per Km rate to drivers was high up to Rs 14 but now it has come down to as low as Rs 6-7per km in many cities, drivers had tried to protest against it but with very little success as the company is all mighty and there is no participation of  workers in shaping the company policies. </a:t>
            </a: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p:txBody>
      </p:sp>
      <p:sp>
        <p:nvSpPr>
          <p:cNvPr id="360"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361" name="TextShape 4"/>
          <p:cNvSpPr txBox="1"/>
          <p:nvPr/>
        </p:nvSpPr>
        <p:spPr>
          <a:xfrm>
            <a:off x="8204400" y="6477120"/>
            <a:ext cx="733680" cy="273960"/>
          </a:xfrm>
          <a:prstGeom prst="rect">
            <a:avLst/>
          </a:prstGeom>
          <a:noFill/>
          <a:ln>
            <a:noFill/>
          </a:ln>
        </p:spPr>
        <p:txBody>
          <a:bodyPr bIns="0" anchor="b"/>
          <a:p>
            <a:pPr algn="r">
              <a:lnSpc>
                <a:spcPct val="100000"/>
              </a:lnSpc>
            </a:pPr>
            <a:fld id="{990AC9DC-02FD-49C5-9262-67F1887ED320}"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2" name="Picture 3" descr=""/>
          <p:cNvPicPr/>
          <p:nvPr/>
        </p:nvPicPr>
        <p:blipFill>
          <a:blip r:embed="rId1"/>
          <a:stretch/>
        </p:blipFill>
        <p:spPr>
          <a:xfrm>
            <a:off x="7119360" y="4824720"/>
            <a:ext cx="2024280" cy="2032920"/>
          </a:xfrm>
          <a:prstGeom prst="rect">
            <a:avLst/>
          </a:prstGeom>
          <a:ln w="9360">
            <a:noFill/>
          </a:ln>
        </p:spPr>
      </p:pic>
      <p:sp>
        <p:nvSpPr>
          <p:cNvPr id="363" name="TextShape 1"/>
          <p:cNvSpPr txBox="1"/>
          <p:nvPr/>
        </p:nvSpPr>
        <p:spPr>
          <a:xfrm>
            <a:off x="457200" y="152280"/>
            <a:ext cx="8229240" cy="12506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Corbel"/>
                <a:ea typeface="Corbel"/>
              </a:rPr>
              <a:t>SURVEY DATA ANALYSIS</a:t>
            </a:r>
            <a:br/>
            <a:r>
              <a:rPr b="1" lang="en-IN" sz="4500" spc="-1" strike="noStrike">
                <a:solidFill>
                  <a:srgbClr val="ffc700"/>
                </a:solidFill>
                <a:latin typeface="Corbel"/>
                <a:ea typeface="Corbel"/>
              </a:rPr>
              <a:t>COMPANY PREFERENCE  </a:t>
            </a:r>
            <a:endParaRPr b="0" lang="en-IN" sz="4500" spc="-1" strike="noStrike">
              <a:solidFill>
                <a:srgbClr val="000000"/>
              </a:solidFill>
              <a:latin typeface="Arial"/>
            </a:endParaRPr>
          </a:p>
        </p:txBody>
      </p:sp>
      <p:sp>
        <p:nvSpPr>
          <p:cNvPr id="364" name="TextShape 2"/>
          <p:cNvSpPr txBox="1"/>
          <p:nvPr/>
        </p:nvSpPr>
        <p:spPr>
          <a:xfrm>
            <a:off x="457200" y="1774080"/>
            <a:ext cx="8503560" cy="4623480"/>
          </a:xfrm>
          <a:prstGeom prst="rect">
            <a:avLst/>
          </a:prstGeom>
          <a:noFill/>
          <a:ln>
            <a:noFill/>
          </a:ln>
        </p:spPr>
        <p:txBody>
          <a:bodyPr tIns="91440">
            <a:normAutofit/>
          </a:bodyPr>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Driver asked :- Do you want to work for some other company or as a free lance driver ?</a:t>
            </a:r>
            <a:endParaRPr b="0" lang="en-IN" sz="2000" spc="-1" strike="noStrike">
              <a:solidFill>
                <a:srgbClr val="000000"/>
              </a:solidFill>
              <a:latin typeface="Arial"/>
            </a:endParaRPr>
          </a:p>
          <a:p>
            <a:pPr lvl="1" marL="914400" indent="-365400" algn="just">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56 % drivers are working for both Ola and Uber, 26% are working for either Ola or Uber and 18% work as free lance drivers or for other company. Initially market share of Ola was very high but Uber gave more lucrative offers to the drivers in the form of incentives but after market capture the incentives perished</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Deliberations:- Drivers want to work as employees for the companies and want to have a stable job, if given opportunity they will like to make a switch. It is unethical on company’s part to remotely control the lives of drivers and not considering them as employees. </a:t>
            </a: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p:txBody>
      </p:sp>
      <p:sp>
        <p:nvSpPr>
          <p:cNvPr id="365"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366" name="TextShape 4"/>
          <p:cNvSpPr txBox="1"/>
          <p:nvPr/>
        </p:nvSpPr>
        <p:spPr>
          <a:xfrm>
            <a:off x="8204400" y="6477120"/>
            <a:ext cx="733680" cy="273960"/>
          </a:xfrm>
          <a:prstGeom prst="rect">
            <a:avLst/>
          </a:prstGeom>
          <a:noFill/>
          <a:ln>
            <a:noFill/>
          </a:ln>
        </p:spPr>
        <p:txBody>
          <a:bodyPr bIns="0" anchor="b"/>
          <a:p>
            <a:pPr algn="r">
              <a:lnSpc>
                <a:spcPct val="100000"/>
              </a:lnSpc>
            </a:pPr>
            <a:fld id="{1E44E2EF-6DCA-4A88-A1A8-0B362A0EFB4A}" type="slidenum">
              <a:rPr b="0" lang="en-IN" sz="1200" spc="-1" strike="noStrike">
                <a:solidFill>
                  <a:srgbClr val="414141"/>
                </a:solidFill>
                <a:latin typeface="Corbel"/>
                <a:ea typeface="Corbel"/>
              </a:rPr>
              <a:t>&lt;number&gt;</a:t>
            </a:fld>
            <a:endParaRPr b="0" lang="en-IN" sz="1200" spc="-1" strike="noStrike">
              <a:latin typeface="Times New Roman"/>
            </a:endParaRPr>
          </a:p>
        </p:txBody>
      </p:sp>
      <p:pic>
        <p:nvPicPr>
          <p:cNvPr id="367" name="Picture 4" descr=""/>
          <p:cNvPicPr/>
          <p:nvPr/>
        </p:nvPicPr>
        <p:blipFill>
          <a:blip r:embed="rId2"/>
          <a:stretch/>
        </p:blipFill>
        <p:spPr>
          <a:xfrm>
            <a:off x="1661760" y="5538600"/>
            <a:ext cx="5083200" cy="483120"/>
          </a:xfrm>
          <a:prstGeom prst="rect">
            <a:avLst/>
          </a:prstGeom>
          <a:ln w="9360">
            <a:noFill/>
          </a:ln>
        </p:spPr>
      </p:pic>
      <p:sp>
        <p:nvSpPr>
          <p:cNvPr id="368" name="CustomShape 5"/>
          <p:cNvSpPr/>
          <p:nvPr/>
        </p:nvSpPr>
        <p:spPr>
          <a:xfrm>
            <a:off x="2773440" y="4968720"/>
            <a:ext cx="2656080" cy="364680"/>
          </a:xfrm>
          <a:prstGeom prst="rect">
            <a:avLst/>
          </a:prstGeom>
          <a:noFill/>
          <a:ln>
            <a:noFill/>
          </a:ln>
        </p:spPr>
        <p:style>
          <a:lnRef idx="0"/>
          <a:fillRef idx="0"/>
          <a:effectRef idx="0"/>
          <a:fontRef idx="minor"/>
        </p:style>
        <p:txBody>
          <a:bodyPr wrap="none" lIns="90000" rIns="90000" tIns="45000" bIns="45000"/>
          <a:p>
            <a:pPr algn="ctr">
              <a:lnSpc>
                <a:spcPct val="100000"/>
              </a:lnSpc>
            </a:pPr>
            <a:r>
              <a:rPr b="1" lang="en-IN" sz="1800" spc="-1" strike="noStrike">
                <a:solidFill>
                  <a:srgbClr val="000000"/>
                </a:solidFill>
                <a:latin typeface="Arial"/>
              </a:rPr>
              <a:t>Company Preference   </a:t>
            </a:r>
            <a:endParaRPr b="0" lang="en-IN" sz="18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457200" y="155520"/>
            <a:ext cx="8229240" cy="12524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Arial"/>
                <a:ea typeface="Arial"/>
              </a:rPr>
              <a:t>SCOPE </a:t>
            </a:r>
            <a:endParaRPr b="0" lang="en-IN" sz="4500" spc="-1" strike="noStrike">
              <a:solidFill>
                <a:srgbClr val="000000"/>
              </a:solidFill>
              <a:latin typeface="Arial"/>
            </a:endParaRPr>
          </a:p>
        </p:txBody>
      </p:sp>
      <p:sp>
        <p:nvSpPr>
          <p:cNvPr id="201" name="TextShape 2"/>
          <p:cNvSpPr txBox="1"/>
          <p:nvPr/>
        </p:nvSpPr>
        <p:spPr>
          <a:xfrm>
            <a:off x="457200" y="1775160"/>
            <a:ext cx="8229240" cy="4625280"/>
          </a:xfrm>
          <a:prstGeom prst="rect">
            <a:avLst/>
          </a:prstGeom>
          <a:noFill/>
          <a:ln>
            <a:noFill/>
          </a:ln>
        </p:spPr>
        <p:txBody>
          <a:bodyPr lIns="54720" tIns="91440">
            <a:normAutofit/>
          </a:bodyPr>
          <a:p>
            <a:pPr algn="just">
              <a:lnSpc>
                <a:spcPct val="100000"/>
              </a:lnSpc>
            </a:pPr>
            <a:r>
              <a:rPr b="0" lang="en-IN" sz="2400" spc="-1" strike="noStrike">
                <a:solidFill>
                  <a:srgbClr val="000000"/>
                </a:solidFill>
                <a:latin typeface="Corbel"/>
                <a:ea typeface="Corbel"/>
              </a:rPr>
              <a:t>Study and analyzes ethical issues in how </a:t>
            </a:r>
            <a:r>
              <a:rPr b="1" lang="en-IN" sz="2400" spc="-1" strike="noStrike">
                <a:solidFill>
                  <a:srgbClr val="000000"/>
                </a:solidFill>
                <a:latin typeface="Corbel"/>
                <a:ea typeface="Corbel"/>
              </a:rPr>
              <a:t>Uber</a:t>
            </a:r>
            <a:r>
              <a:rPr b="0" lang="en-IN" sz="2400" spc="-1" strike="noStrike">
                <a:solidFill>
                  <a:srgbClr val="000000"/>
                </a:solidFill>
                <a:latin typeface="Corbel"/>
                <a:ea typeface="Corbel"/>
              </a:rPr>
              <a:t> </a:t>
            </a:r>
            <a:r>
              <a:rPr b="1" lang="en-IN" sz="2400" spc="-1" strike="noStrike">
                <a:solidFill>
                  <a:srgbClr val="000000"/>
                </a:solidFill>
                <a:latin typeface="Corbel"/>
                <a:ea typeface="Corbel"/>
              </a:rPr>
              <a:t>algorithm</a:t>
            </a:r>
            <a:r>
              <a:rPr b="0" lang="en-IN" sz="2400" spc="-1" strike="noStrike">
                <a:solidFill>
                  <a:srgbClr val="000000"/>
                </a:solidFill>
                <a:latin typeface="Corbel"/>
                <a:ea typeface="Corbel"/>
              </a:rPr>
              <a:t> implements company policies and its flaws</a:t>
            </a:r>
            <a:endParaRPr b="0" lang="en-IN" sz="2400" spc="-1" strike="noStrike">
              <a:solidFill>
                <a:srgbClr val="000000"/>
              </a:solidFill>
              <a:latin typeface="Arial"/>
            </a:endParaRPr>
          </a:p>
        </p:txBody>
      </p:sp>
      <p:sp>
        <p:nvSpPr>
          <p:cNvPr id="202" name="TextShape 3"/>
          <p:cNvSpPr txBox="1"/>
          <p:nvPr/>
        </p:nvSpPr>
        <p:spPr>
          <a:xfrm>
            <a:off x="8204400" y="6477120"/>
            <a:ext cx="733680" cy="273960"/>
          </a:xfrm>
          <a:prstGeom prst="rect">
            <a:avLst/>
          </a:prstGeom>
          <a:noFill/>
          <a:ln>
            <a:noFill/>
          </a:ln>
        </p:spPr>
        <p:txBody>
          <a:bodyPr bIns="0" anchor="b"/>
          <a:p>
            <a:pPr algn="r">
              <a:lnSpc>
                <a:spcPct val="100000"/>
              </a:lnSpc>
            </a:pPr>
            <a:fld id="{17BAE86D-60C9-450B-9C2A-E85AE0717956}"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03" name="TextShape 4"/>
          <p:cNvSpPr txBox="1"/>
          <p:nvPr/>
        </p:nvSpPr>
        <p:spPr>
          <a:xfrm>
            <a:off x="2155680" y="6451560"/>
            <a:ext cx="6302160" cy="2991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extShape 1"/>
          <p:cNvSpPr txBox="1"/>
          <p:nvPr/>
        </p:nvSpPr>
        <p:spPr>
          <a:xfrm>
            <a:off x="457200" y="152280"/>
            <a:ext cx="8229240" cy="12506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Corbel"/>
                <a:ea typeface="Corbel"/>
              </a:rPr>
              <a:t>SURVEY DATA ANALYSIS</a:t>
            </a:r>
            <a:br/>
            <a:r>
              <a:rPr b="1" lang="en-IN" sz="4500" spc="-1" strike="noStrike">
                <a:solidFill>
                  <a:srgbClr val="ffc700"/>
                </a:solidFill>
                <a:latin typeface="Corbel"/>
                <a:ea typeface="Corbel"/>
              </a:rPr>
              <a:t> DISCRIMINATION </a:t>
            </a:r>
            <a:endParaRPr b="0" lang="en-IN" sz="4500" spc="-1" strike="noStrike">
              <a:solidFill>
                <a:srgbClr val="000000"/>
              </a:solidFill>
              <a:latin typeface="Arial"/>
            </a:endParaRPr>
          </a:p>
        </p:txBody>
      </p:sp>
      <p:sp>
        <p:nvSpPr>
          <p:cNvPr id="370" name="TextShape 2"/>
          <p:cNvSpPr txBox="1"/>
          <p:nvPr/>
        </p:nvSpPr>
        <p:spPr>
          <a:xfrm>
            <a:off x="457200" y="1774080"/>
            <a:ext cx="8503560" cy="4623480"/>
          </a:xfrm>
          <a:prstGeom prst="rect">
            <a:avLst/>
          </a:prstGeom>
          <a:noFill/>
          <a:ln>
            <a:noFill/>
          </a:ln>
        </p:spPr>
        <p:txBody>
          <a:bodyPr tIns="91440">
            <a:normAutofit/>
          </a:bodyPr>
          <a:p>
            <a:pPr marL="457200" indent="-370440">
              <a:lnSpc>
                <a:spcPct val="100000"/>
              </a:lnSpc>
              <a:buClr>
                <a:srgbClr val="f0ad00"/>
              </a:buClr>
              <a:buFont typeface="Wingdings" charset="2"/>
              <a:buChar char=""/>
            </a:pPr>
            <a:r>
              <a:rPr b="0" lang="en-IN" sz="2000" spc="-1" strike="noStrike">
                <a:solidFill>
                  <a:srgbClr val="000000"/>
                </a:solidFill>
                <a:latin typeface="Arial"/>
                <a:ea typeface="Corbel"/>
              </a:rPr>
              <a:t>Drivers Asked:-  Do you face any discrimination  in Uber or Ola?</a:t>
            </a:r>
            <a:endParaRPr b="0" lang="en-IN" sz="2000" spc="-1" strike="noStrike">
              <a:solidFill>
                <a:srgbClr val="000000"/>
              </a:solidFill>
              <a:latin typeface="Arial"/>
            </a:endParaRPr>
          </a:p>
          <a:p>
            <a:pPr lvl="1" marL="914400" indent="-365400">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77 % drivers said Company drivers are given preference to accept the rides. How rest drivers are allocated rides the process is not clear. Many drivers are given more rides as compared to others, the reason for this discrimination is not clear to drivers.</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70440">
              <a:lnSpc>
                <a:spcPct val="100000"/>
              </a:lnSpc>
              <a:buClr>
                <a:srgbClr val="f0ad00"/>
              </a:buClr>
              <a:buFont typeface="Wingdings" charset="2"/>
              <a:buChar char=""/>
            </a:pPr>
            <a:r>
              <a:rPr b="0" lang="en-IN" sz="2000" spc="-1" strike="noStrike">
                <a:solidFill>
                  <a:srgbClr val="000000"/>
                </a:solidFill>
                <a:latin typeface="Arial"/>
                <a:ea typeface="Corbel"/>
              </a:rPr>
              <a:t>Deliberations:-  Company favours its drivers which are on its payroll. The job distribution is not fair this creates dissatisfaction among other drivers. The company should make the job allocation policy more transparent and educate drivers about it. This will keep the motivation of the drivers high.</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p:txBody>
      </p:sp>
      <p:sp>
        <p:nvSpPr>
          <p:cNvPr id="371"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372" name="TextShape 4"/>
          <p:cNvSpPr txBox="1"/>
          <p:nvPr/>
        </p:nvSpPr>
        <p:spPr>
          <a:xfrm>
            <a:off x="8204400" y="6477120"/>
            <a:ext cx="733680" cy="273960"/>
          </a:xfrm>
          <a:prstGeom prst="rect">
            <a:avLst/>
          </a:prstGeom>
          <a:noFill/>
          <a:ln>
            <a:noFill/>
          </a:ln>
        </p:spPr>
        <p:txBody>
          <a:bodyPr bIns="0" anchor="b"/>
          <a:p>
            <a:pPr algn="r">
              <a:lnSpc>
                <a:spcPct val="100000"/>
              </a:lnSpc>
            </a:pPr>
            <a:fld id="{1247737D-428E-40E3-AD43-AA205FF9685E}"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Shape 1"/>
          <p:cNvSpPr txBox="1"/>
          <p:nvPr/>
        </p:nvSpPr>
        <p:spPr>
          <a:xfrm>
            <a:off x="457200" y="152280"/>
            <a:ext cx="8229240" cy="12506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Corbel"/>
                <a:ea typeface="Corbel"/>
              </a:rPr>
              <a:t>SURVEY DATA ANALYSIS</a:t>
            </a:r>
            <a:br/>
            <a:r>
              <a:rPr b="1" lang="en-IN" sz="4500" spc="-1" strike="noStrike">
                <a:solidFill>
                  <a:srgbClr val="ffc700"/>
                </a:solidFill>
                <a:latin typeface="Corbel"/>
                <a:ea typeface="Corbel"/>
              </a:rPr>
              <a:t>WAGE THEFT </a:t>
            </a:r>
            <a:endParaRPr b="0" lang="en-IN" sz="4500" spc="-1" strike="noStrike">
              <a:solidFill>
                <a:srgbClr val="000000"/>
              </a:solidFill>
              <a:latin typeface="Arial"/>
            </a:endParaRPr>
          </a:p>
        </p:txBody>
      </p:sp>
      <p:sp>
        <p:nvSpPr>
          <p:cNvPr id="374" name="TextShape 2"/>
          <p:cNvSpPr txBox="1"/>
          <p:nvPr/>
        </p:nvSpPr>
        <p:spPr>
          <a:xfrm>
            <a:off x="457200" y="1774080"/>
            <a:ext cx="8503560" cy="4623480"/>
          </a:xfrm>
          <a:prstGeom prst="rect">
            <a:avLst/>
          </a:prstGeom>
          <a:noFill/>
          <a:ln>
            <a:noFill/>
          </a:ln>
        </p:spPr>
        <p:txBody>
          <a:bodyPr tIns="91440">
            <a:normAutofit/>
          </a:bodyPr>
          <a:p>
            <a:pPr marL="457200" indent="-370440">
              <a:lnSpc>
                <a:spcPct val="100000"/>
              </a:lnSpc>
              <a:buClr>
                <a:srgbClr val="f0ad00"/>
              </a:buClr>
              <a:buFont typeface="Wingdings" charset="2"/>
              <a:buChar char=""/>
            </a:pPr>
            <a:r>
              <a:rPr b="0" lang="en-IN" sz="2000" spc="-1" strike="noStrike">
                <a:solidFill>
                  <a:srgbClr val="000000"/>
                </a:solidFill>
                <a:latin typeface="Arial"/>
                <a:ea typeface="Corbel"/>
              </a:rPr>
              <a:t>Drivers Asked:- Do you get all money which is promised to you by the company or you experience any wage theft?</a:t>
            </a:r>
            <a:r>
              <a:rPr b="0" lang="en-IN" sz="2000" spc="-1" strike="noStrike">
                <a:solidFill>
                  <a:srgbClr val="000000"/>
                </a:solidFill>
                <a:latin typeface="Arial"/>
                <a:ea typeface="Corbel"/>
              </a:rPr>
              <a:t>	</a:t>
            </a:r>
            <a:endParaRPr b="0" lang="en-IN" sz="2000" spc="-1" strike="noStrike">
              <a:solidFill>
                <a:srgbClr val="000000"/>
              </a:solidFill>
              <a:latin typeface="Arial"/>
            </a:endParaRPr>
          </a:p>
          <a:p>
            <a:pPr lvl="1" marL="914400" indent="-365400">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77% drivers are of the opinion that they are paid what charges are displayed at the end of the trip. Drivers are not aware how the rates are varied dynamically, especially how the surge pricing, companies cut are varied. Off late Uber takes Rs 30 as a tip from customers almost all drivers say this tip has never reached them, which is ethically wrong. </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70440">
              <a:lnSpc>
                <a:spcPct val="100000"/>
              </a:lnSpc>
              <a:buClr>
                <a:srgbClr val="f0ad00"/>
              </a:buClr>
              <a:buFont typeface="Wingdings" charset="2"/>
              <a:buChar char=""/>
            </a:pPr>
            <a:r>
              <a:rPr b="0" lang="en-IN" sz="2000" spc="-1" strike="noStrike">
                <a:solidFill>
                  <a:srgbClr val="000000"/>
                </a:solidFill>
                <a:latin typeface="Arial"/>
                <a:ea typeface="Corbel"/>
              </a:rPr>
              <a:t>Deliberation:-  It is ethically wrong on companies part not to forward the received tip to respective drivers. They need to educate drivers how this money is being used directly or indirectly for benefits of drivers, this is surely causing distrust in drivers and they feel cheated.</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p:txBody>
      </p:sp>
      <p:sp>
        <p:nvSpPr>
          <p:cNvPr id="375"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376" name="TextShape 4"/>
          <p:cNvSpPr txBox="1"/>
          <p:nvPr/>
        </p:nvSpPr>
        <p:spPr>
          <a:xfrm>
            <a:off x="8204400" y="6477120"/>
            <a:ext cx="733680" cy="273960"/>
          </a:xfrm>
          <a:prstGeom prst="rect">
            <a:avLst/>
          </a:prstGeom>
          <a:noFill/>
          <a:ln>
            <a:noFill/>
          </a:ln>
        </p:spPr>
        <p:txBody>
          <a:bodyPr bIns="0" anchor="b"/>
          <a:p>
            <a:pPr algn="r">
              <a:lnSpc>
                <a:spcPct val="100000"/>
              </a:lnSpc>
            </a:pPr>
            <a:fld id="{1643F056-131C-4445-826C-FA55093E4F03}"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457200" y="152280"/>
            <a:ext cx="8229240" cy="12506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Corbel"/>
                <a:ea typeface="Corbel"/>
              </a:rPr>
              <a:t>SURVEY DATA ANALYSIS </a:t>
            </a:r>
            <a:br/>
            <a:r>
              <a:rPr b="1" lang="en-IN" sz="4500" spc="-1" strike="noStrike">
                <a:solidFill>
                  <a:srgbClr val="ffc700"/>
                </a:solidFill>
                <a:latin typeface="Corbel"/>
                <a:ea typeface="Corbel"/>
              </a:rPr>
              <a:t>INCENTIVES</a:t>
            </a:r>
            <a:endParaRPr b="0" lang="en-IN" sz="4500" spc="-1" strike="noStrike">
              <a:solidFill>
                <a:srgbClr val="000000"/>
              </a:solidFill>
              <a:latin typeface="Arial"/>
            </a:endParaRPr>
          </a:p>
        </p:txBody>
      </p:sp>
      <p:sp>
        <p:nvSpPr>
          <p:cNvPr id="378" name="TextShape 2"/>
          <p:cNvSpPr txBox="1"/>
          <p:nvPr/>
        </p:nvSpPr>
        <p:spPr>
          <a:xfrm>
            <a:off x="457200" y="1774080"/>
            <a:ext cx="8503560" cy="4623480"/>
          </a:xfrm>
          <a:prstGeom prst="rect">
            <a:avLst/>
          </a:prstGeom>
          <a:noFill/>
          <a:ln>
            <a:noFill/>
          </a:ln>
        </p:spPr>
        <p:txBody>
          <a:bodyPr tIns="91440">
            <a:normAutofit/>
          </a:bodyPr>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Drivers Asked:-  is there any incentive policy in the company that makes you earn more?</a:t>
            </a:r>
            <a:endParaRPr b="0" lang="en-IN" sz="2000" spc="-1" strike="noStrike">
              <a:solidFill>
                <a:srgbClr val="000000"/>
              </a:solidFill>
              <a:latin typeface="Arial"/>
            </a:endParaRPr>
          </a:p>
          <a:p>
            <a:pPr lvl="1" marL="914400" indent="-365400" algn="just">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92% of drivers said there is incentive policy in company which has drastically reduced over years, 8% drivers were not aware.  Driver’s complaint that initially around 2012 incentives were very high which made their earnings very high. Due to these lucrative earnings many drivers left their previous jobs and joined Ola/ Uber but gradually the incentives reduced and non there is very little to nil incentives. </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Deliberations:-  Drivers express sorrow and distrusts due to the varying nature of the company policy. They feel that drivers should be part of company’s decision making and planning. This is only possible through collectives and cooperative or some form of driver unions, but as the drivers are not considered as employees they cannot have trade unions recognised by government. </a:t>
            </a: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p:txBody>
      </p:sp>
      <p:sp>
        <p:nvSpPr>
          <p:cNvPr id="379"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380" name="TextShape 4"/>
          <p:cNvSpPr txBox="1"/>
          <p:nvPr/>
        </p:nvSpPr>
        <p:spPr>
          <a:xfrm>
            <a:off x="8204400" y="6477120"/>
            <a:ext cx="733680" cy="273960"/>
          </a:xfrm>
          <a:prstGeom prst="rect">
            <a:avLst/>
          </a:prstGeom>
          <a:noFill/>
          <a:ln>
            <a:noFill/>
          </a:ln>
        </p:spPr>
        <p:txBody>
          <a:bodyPr bIns="0" anchor="b"/>
          <a:p>
            <a:pPr algn="r">
              <a:lnSpc>
                <a:spcPct val="100000"/>
              </a:lnSpc>
            </a:pPr>
            <a:fld id="{C31C416A-97F9-4352-87CE-F1F1F78585FE}"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SURVEY DATA ANALYSIS </a:t>
            </a:r>
            <a:endParaRPr b="0" lang="en-IN" sz="4500" spc="-1" strike="noStrike">
              <a:solidFill>
                <a:srgbClr val="000000"/>
              </a:solidFill>
              <a:latin typeface="Arial"/>
            </a:endParaRPr>
          </a:p>
        </p:txBody>
      </p:sp>
      <p:sp>
        <p:nvSpPr>
          <p:cNvPr id="382" name="TextShape 2"/>
          <p:cNvSpPr txBox="1"/>
          <p:nvPr/>
        </p:nvSpPr>
        <p:spPr>
          <a:xfrm>
            <a:off x="457200" y="1774080"/>
            <a:ext cx="8503560" cy="4623480"/>
          </a:xfrm>
          <a:prstGeom prst="rect">
            <a:avLst/>
          </a:prstGeom>
          <a:noFill/>
          <a:ln>
            <a:noFill/>
          </a:ln>
        </p:spPr>
        <p:txBody>
          <a:bodyPr tIns="91440"/>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Drivers Asked:-  Drivers were asked if their problems, complain  are heard and resolved.</a:t>
            </a:r>
            <a:endParaRPr b="0" lang="en-IN" sz="2000" spc="-1" strike="noStrike">
              <a:solidFill>
                <a:srgbClr val="000000"/>
              </a:solidFill>
              <a:latin typeface="Arial"/>
            </a:endParaRPr>
          </a:p>
          <a:p>
            <a:pPr lvl="1" marL="914400" indent="-365400" algn="just">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85% of drivers said that there complaints are not heard or acted upon. They feel that company highly favours the customers over drivers even if customers are wrong to some extent. However, 12% drivers said they are satisfied with the company, company offices of Ola and Uber are spread across Delhi and NCR and if they face any major problem they can get it resolved there. 3% drivers had no clue about this as they were new in this field.</a:t>
            </a:r>
            <a:endParaRPr b="0" lang="en-IN" sz="1600" spc="-1" strike="noStrike">
              <a:solidFill>
                <a:srgbClr val="000000"/>
              </a:solidFill>
              <a:latin typeface="Arial"/>
            </a:endParaRPr>
          </a:p>
          <a:p>
            <a:endParaRPr b="0" lang="en-IN" sz="1600" spc="-1" strike="noStrike">
              <a:solidFill>
                <a:srgbClr val="000000"/>
              </a:solidFill>
              <a:latin typeface="Arial"/>
            </a:endParaRPr>
          </a:p>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Deliberations:-   Drivers are penalised for false complains by the customers. Whenever there is a serious complaint against a driver, his service is immediately suspended pending further investigation, and during that time, his earnings take a hit. To clarify on such issues drivers have to go to the company offices and explain their side.  Most of the time decision goes in favour of customers but if driver is able to clarify then his pay and work is restored.  </a:t>
            </a: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p:txBody>
      </p:sp>
      <p:sp>
        <p:nvSpPr>
          <p:cNvPr id="383"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384" name="TextShape 4"/>
          <p:cNvSpPr txBox="1"/>
          <p:nvPr/>
        </p:nvSpPr>
        <p:spPr>
          <a:xfrm>
            <a:off x="8204400" y="6477120"/>
            <a:ext cx="733680" cy="273960"/>
          </a:xfrm>
          <a:prstGeom prst="rect">
            <a:avLst/>
          </a:prstGeom>
          <a:noFill/>
          <a:ln>
            <a:noFill/>
          </a:ln>
        </p:spPr>
        <p:txBody>
          <a:bodyPr bIns="0" anchor="b"/>
          <a:p>
            <a:pPr algn="r">
              <a:lnSpc>
                <a:spcPct val="100000"/>
              </a:lnSpc>
            </a:pPr>
            <a:fld id="{9D4A2F82-0616-4A51-A6D2-BBF1A9A29336}"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5" name="Picture 2" descr=""/>
          <p:cNvPicPr/>
          <p:nvPr/>
        </p:nvPicPr>
        <p:blipFill>
          <a:blip r:embed="rId1"/>
          <a:stretch/>
        </p:blipFill>
        <p:spPr>
          <a:xfrm>
            <a:off x="6374520" y="4029840"/>
            <a:ext cx="2769120" cy="2827800"/>
          </a:xfrm>
          <a:prstGeom prst="rect">
            <a:avLst/>
          </a:prstGeom>
          <a:ln w="9360">
            <a:noFill/>
          </a:ln>
        </p:spPr>
      </p:pic>
      <p:sp>
        <p:nvSpPr>
          <p:cNvPr id="386"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SURVEY DATA ANALYSIS </a:t>
            </a:r>
            <a:endParaRPr b="0" lang="en-IN" sz="4500" spc="-1" strike="noStrike">
              <a:solidFill>
                <a:srgbClr val="000000"/>
              </a:solidFill>
              <a:latin typeface="Arial"/>
            </a:endParaRPr>
          </a:p>
        </p:txBody>
      </p:sp>
      <p:sp>
        <p:nvSpPr>
          <p:cNvPr id="387" name="TextShape 2"/>
          <p:cNvSpPr txBox="1"/>
          <p:nvPr/>
        </p:nvSpPr>
        <p:spPr>
          <a:xfrm>
            <a:off x="457200" y="1774080"/>
            <a:ext cx="8503560" cy="4623480"/>
          </a:xfrm>
          <a:prstGeom prst="rect">
            <a:avLst/>
          </a:prstGeom>
          <a:noFill/>
          <a:ln>
            <a:noFill/>
          </a:ln>
        </p:spPr>
        <p:txBody>
          <a:bodyPr tIns="91440">
            <a:normAutofit/>
          </a:bodyPr>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Deliberations continued:-</a:t>
            </a:r>
            <a:r>
              <a:rPr b="0" lang="en-IN" sz="2000" spc="-1" strike="noStrike">
                <a:solidFill>
                  <a:srgbClr val="000000"/>
                </a:solidFill>
                <a:latin typeface="Arial"/>
                <a:ea typeface="Corbel"/>
              </a:rPr>
              <a:t>	</a:t>
            </a:r>
            <a:r>
              <a:rPr b="0" lang="en-IN" sz="2000" spc="-1" strike="noStrike">
                <a:solidFill>
                  <a:srgbClr val="000000"/>
                </a:solidFill>
                <a:latin typeface="Arial"/>
                <a:ea typeface="Corbel"/>
              </a:rPr>
              <a:t>In India cabs don’t have front and dashboard cameras, so it becomes difficult to judge who is right driver or customer. Uber and Ola have taken a note of this and are trying to find remedies how to resolve these issues. </a:t>
            </a: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marL="457200" indent="-370440" algn="just">
              <a:lnSpc>
                <a:spcPct val="100000"/>
              </a:lnSpc>
              <a:buClr>
                <a:srgbClr val="f0ad00"/>
              </a:buClr>
              <a:buFont typeface="Wingdings" charset="2"/>
              <a:buChar char=""/>
            </a:pPr>
            <a:r>
              <a:rPr b="0" lang="en-IN" sz="2000" spc="-1" strike="noStrike">
                <a:solidFill>
                  <a:srgbClr val="000000"/>
                </a:solidFill>
                <a:latin typeface="Arial"/>
                <a:ea typeface="Corbel"/>
              </a:rPr>
              <a:t>In India unlike other countries the drivers get to interact with office staff at company offices. It can be said that their problems are heard to some extent.</a:t>
            </a:r>
            <a:endParaRPr b="0" lang="en-IN" sz="2000" spc="-1" strike="noStrike">
              <a:solidFill>
                <a:srgbClr val="000000"/>
              </a:solidFill>
              <a:latin typeface="Arial"/>
            </a:endParaRPr>
          </a:p>
        </p:txBody>
      </p:sp>
      <p:sp>
        <p:nvSpPr>
          <p:cNvPr id="388"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389" name="TextShape 4"/>
          <p:cNvSpPr txBox="1"/>
          <p:nvPr/>
        </p:nvSpPr>
        <p:spPr>
          <a:xfrm>
            <a:off x="8204400" y="6477120"/>
            <a:ext cx="733680" cy="273960"/>
          </a:xfrm>
          <a:prstGeom prst="rect">
            <a:avLst/>
          </a:prstGeom>
          <a:noFill/>
          <a:ln>
            <a:noFill/>
          </a:ln>
        </p:spPr>
        <p:txBody>
          <a:bodyPr bIns="0" anchor="b"/>
          <a:p>
            <a:pPr algn="r">
              <a:lnSpc>
                <a:spcPct val="100000"/>
              </a:lnSpc>
            </a:pPr>
            <a:fld id="{1D218816-86AF-44D3-A1EE-8F35966CEEC3}" type="slidenum">
              <a:rPr b="0" lang="en-IN" sz="1200" spc="-1" strike="noStrike">
                <a:solidFill>
                  <a:srgbClr val="414141"/>
                </a:solidFill>
                <a:latin typeface="Corbel"/>
                <a:ea typeface="Corbel"/>
              </a:rPr>
              <a:t>&lt;number&gt;</a:t>
            </a:fld>
            <a:endParaRPr b="0" lang="en-IN" sz="1200" spc="-1" strike="noStrike">
              <a:latin typeface="Times New Roman"/>
            </a:endParaRPr>
          </a:p>
        </p:txBody>
      </p:sp>
      <p:pic>
        <p:nvPicPr>
          <p:cNvPr id="390" name="Picture 3" descr=""/>
          <p:cNvPicPr/>
          <p:nvPr/>
        </p:nvPicPr>
        <p:blipFill>
          <a:blip r:embed="rId2"/>
          <a:stretch/>
        </p:blipFill>
        <p:spPr>
          <a:xfrm>
            <a:off x="2266560" y="4781160"/>
            <a:ext cx="2944080" cy="821520"/>
          </a:xfrm>
          <a:prstGeom prst="rect">
            <a:avLst/>
          </a:prstGeom>
          <a:ln w="9360">
            <a:noFill/>
          </a:ln>
        </p:spPr>
      </p:pic>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392" name="TextShape 2"/>
          <p:cNvSpPr txBox="1"/>
          <p:nvPr/>
        </p:nvSpPr>
        <p:spPr>
          <a:xfrm>
            <a:off x="457200" y="1775160"/>
            <a:ext cx="8229240" cy="4625280"/>
          </a:xfrm>
          <a:prstGeom prst="rect">
            <a:avLst/>
          </a:prstGeom>
          <a:noFill/>
          <a:ln>
            <a:noFill/>
          </a:ln>
        </p:spPr>
        <p:txBody>
          <a:bodyPr lIns="54720" tIns="91440"/>
          <a:p>
            <a:pPr marL="343080" indent="-342720">
              <a:lnSpc>
                <a:spcPct val="100000"/>
              </a:lnSpc>
              <a:buClr>
                <a:srgbClr val="f0ad00"/>
              </a:buClr>
              <a:buFont typeface="Wingdings" charset="2"/>
              <a:buChar char=""/>
            </a:pPr>
            <a:r>
              <a:rPr b="0" lang="en-IN" sz="2000" spc="-1" strike="noStrike">
                <a:solidFill>
                  <a:srgbClr val="282828"/>
                </a:solidFill>
                <a:latin typeface="Arial"/>
                <a:ea typeface="Arial"/>
              </a:rPr>
              <a:t>Prior jobs </a:t>
            </a:r>
            <a:endParaRPr b="0" lang="en-IN" sz="20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Most driver were doing low income jobs(crane operator, delivery boy, security guard) or were a freelance driver soliciting passengers on their own</a:t>
            </a:r>
            <a:endParaRPr b="0" lang="en-IN" sz="16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Driver earnings prior  to joining cab companies were 10k – 18k</a:t>
            </a:r>
            <a:endParaRPr b="0" lang="en-IN" sz="16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Increased Earning- Cab companies have organised their job and passengers soliciting has become online through Smartphone apps. More passengers means increased vehicle utilisation thus, more earning </a:t>
            </a:r>
            <a:endParaRPr b="0" lang="en-IN" sz="1600" spc="-1" strike="noStrike">
              <a:solidFill>
                <a:srgbClr val="000000"/>
              </a:solidFill>
              <a:latin typeface="Arial"/>
            </a:endParaRPr>
          </a:p>
          <a:p>
            <a:endParaRPr b="0" lang="en-IN" sz="1600" spc="-1" strike="noStrike">
              <a:solidFill>
                <a:srgbClr val="000000"/>
              </a:solidFill>
              <a:latin typeface="Arial"/>
            </a:endParaRPr>
          </a:p>
          <a:p>
            <a:pPr marL="343080" indent="-342720">
              <a:lnSpc>
                <a:spcPct val="100000"/>
              </a:lnSpc>
              <a:buClr>
                <a:srgbClr val="f0ad00"/>
              </a:buClr>
              <a:buFont typeface="Wingdings" charset="2"/>
              <a:buChar char=""/>
            </a:pPr>
            <a:r>
              <a:rPr b="0" lang="en-IN" sz="2000" spc="-1" strike="noStrike">
                <a:solidFill>
                  <a:srgbClr val="282828"/>
                </a:solidFill>
                <a:latin typeface="Arial"/>
                <a:ea typeface="Arial"/>
              </a:rPr>
              <a:t>Prolong Working Hours</a:t>
            </a:r>
            <a:endParaRPr b="0" lang="en-IN" sz="20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Sole aim of Cab companies is to increase earnings giving little botheration to drivers physical and mental health</a:t>
            </a:r>
            <a:endParaRPr b="0" lang="en-IN" sz="1600" spc="-1" strike="noStrike">
              <a:solidFill>
                <a:srgbClr val="000000"/>
              </a:solidFill>
              <a:latin typeface="Arial"/>
            </a:endParaRPr>
          </a:p>
          <a:p>
            <a:pPr lvl="1" marL="800280" indent="-34272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They Make drivers work for 12 to 18 hours a day by luring them with surge pricing and frequent nudges</a:t>
            </a:r>
            <a:endParaRPr b="0" lang="en-IN" sz="1600" spc="-1" strike="noStrike">
              <a:solidFill>
                <a:srgbClr val="000000"/>
              </a:solidFill>
              <a:latin typeface="Arial"/>
            </a:endParaRPr>
          </a:p>
          <a:p>
            <a:pPr>
              <a:lnSpc>
                <a:spcPct val="100000"/>
              </a:lnSpc>
            </a:pPr>
            <a:endParaRPr b="0" lang="en-IN" sz="1600" spc="-1" strike="noStrike">
              <a:solidFill>
                <a:srgbClr val="000000"/>
              </a:solidFill>
              <a:latin typeface="Arial"/>
            </a:endParaRPr>
          </a:p>
          <a:p>
            <a:endParaRPr b="0" lang="en-IN" sz="1600" spc="-1" strike="noStrike">
              <a:solidFill>
                <a:srgbClr val="000000"/>
              </a:solidFill>
              <a:latin typeface="Arial"/>
            </a:endParaRPr>
          </a:p>
        </p:txBody>
      </p:sp>
      <p:sp>
        <p:nvSpPr>
          <p:cNvPr id="393" name="TextShape 3"/>
          <p:cNvSpPr txBox="1"/>
          <p:nvPr/>
        </p:nvSpPr>
        <p:spPr>
          <a:xfrm>
            <a:off x="8204400" y="6477120"/>
            <a:ext cx="733320" cy="273960"/>
          </a:xfrm>
          <a:prstGeom prst="rect">
            <a:avLst/>
          </a:prstGeom>
          <a:noFill/>
          <a:ln>
            <a:noFill/>
          </a:ln>
        </p:spPr>
        <p:txBody>
          <a:bodyPr bIns="0" anchor="b"/>
          <a:p>
            <a:pPr algn="r">
              <a:lnSpc>
                <a:spcPct val="100000"/>
              </a:lnSpc>
            </a:pPr>
            <a:fld id="{687F8203-6F03-4AD6-AA9A-5F107B3C9C73}"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394"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5" name="Picture 3" descr=""/>
          <p:cNvPicPr/>
          <p:nvPr/>
        </p:nvPicPr>
        <p:blipFill>
          <a:blip r:embed="rId1"/>
          <a:stretch/>
        </p:blipFill>
        <p:spPr>
          <a:xfrm>
            <a:off x="822960" y="3696840"/>
            <a:ext cx="3931560" cy="2702520"/>
          </a:xfrm>
          <a:prstGeom prst="rect">
            <a:avLst/>
          </a:prstGeom>
          <a:ln w="9360">
            <a:noFill/>
          </a:ln>
        </p:spPr>
      </p:pic>
      <p:sp>
        <p:nvSpPr>
          <p:cNvPr id="396"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397" name="TextShape 2"/>
          <p:cNvSpPr txBox="1"/>
          <p:nvPr/>
        </p:nvSpPr>
        <p:spPr>
          <a:xfrm>
            <a:off x="444240" y="1606680"/>
            <a:ext cx="4571640" cy="4777560"/>
          </a:xfrm>
          <a:prstGeom prst="rect">
            <a:avLst/>
          </a:prstGeom>
          <a:noFill/>
          <a:ln>
            <a:noFill/>
          </a:ln>
        </p:spPr>
        <p:txBody>
          <a:bodyPr tIns="91440"/>
          <a:p>
            <a:pPr marL="457200" indent="-370440">
              <a:lnSpc>
                <a:spcPct val="100000"/>
              </a:lnSpc>
              <a:buClr>
                <a:srgbClr val="f0ad00"/>
              </a:buClr>
              <a:buFont typeface="Wingdings" charset="2"/>
              <a:buChar char=""/>
            </a:pPr>
            <a:r>
              <a:rPr b="0" lang="en-IN" sz="2000" spc="-1" strike="noStrike">
                <a:solidFill>
                  <a:srgbClr val="000000"/>
                </a:solidFill>
                <a:latin typeface="Arial"/>
                <a:ea typeface="Corbel"/>
              </a:rPr>
              <a:t>Driver earnings</a:t>
            </a:r>
            <a:endParaRPr b="0" lang="en-IN" sz="2000" spc="-1" strike="noStrike">
              <a:solidFill>
                <a:srgbClr val="000000"/>
              </a:solidFill>
              <a:latin typeface="Arial"/>
            </a:endParaRPr>
          </a:p>
          <a:p>
            <a:pPr lvl="1" marL="914400" indent="-365400" algn="just">
              <a:lnSpc>
                <a:spcPct val="100000"/>
              </a:lnSpc>
              <a:spcBef>
                <a:spcPts val="479"/>
              </a:spcBef>
              <a:buClr>
                <a:srgbClr val="60b5cc"/>
              </a:buClr>
              <a:buFont typeface="Noto Sans Symbols"/>
              <a:buChar char="▪"/>
            </a:pPr>
            <a:r>
              <a:rPr b="0" lang="en-IN" sz="1600" spc="-1" strike="noStrike">
                <a:solidFill>
                  <a:srgbClr val="000000"/>
                </a:solidFill>
                <a:latin typeface="Arial"/>
                <a:ea typeface="Corbel"/>
              </a:rPr>
              <a:t>“</a:t>
            </a:r>
            <a:r>
              <a:rPr b="0" lang="en-IN" sz="1600" spc="-1" strike="noStrike">
                <a:solidFill>
                  <a:srgbClr val="000000"/>
                </a:solidFill>
                <a:latin typeface="Arial"/>
                <a:ea typeface="Corbel"/>
              </a:rPr>
              <a:t>To make more than 90k a month, you have to work 20 hours a day, which means you can’t go home, sleep properly or have a normal life” — Uber driver Abhijeet Singh  </a:t>
            </a:r>
            <a:r>
              <a:rPr b="0" lang="en-IN" sz="2400" spc="-1" strike="noStrike">
                <a:solidFill>
                  <a:srgbClr val="000000"/>
                </a:solidFill>
                <a:latin typeface="Arial"/>
                <a:ea typeface="Corbel"/>
              </a:rPr>
              <a:t> </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p:txBody>
      </p:sp>
      <p:sp>
        <p:nvSpPr>
          <p:cNvPr id="398"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399" name="TextShape 4"/>
          <p:cNvSpPr txBox="1"/>
          <p:nvPr/>
        </p:nvSpPr>
        <p:spPr>
          <a:xfrm>
            <a:off x="8204400" y="6477120"/>
            <a:ext cx="733680" cy="273960"/>
          </a:xfrm>
          <a:prstGeom prst="rect">
            <a:avLst/>
          </a:prstGeom>
          <a:noFill/>
          <a:ln>
            <a:noFill/>
          </a:ln>
        </p:spPr>
        <p:txBody>
          <a:bodyPr bIns="0" anchor="b"/>
          <a:p>
            <a:pPr algn="r">
              <a:lnSpc>
                <a:spcPct val="100000"/>
              </a:lnSpc>
            </a:pPr>
            <a:fld id="{0C84EF36-353A-473B-A21C-3F6C66B576A4}" type="slidenum">
              <a:rPr b="0" lang="en-IN" sz="1200" spc="-1" strike="noStrike">
                <a:solidFill>
                  <a:srgbClr val="414141"/>
                </a:solidFill>
                <a:latin typeface="Corbel"/>
                <a:ea typeface="Corbel"/>
              </a:rPr>
              <a:t>&lt;number&gt;</a:t>
            </a:fld>
            <a:endParaRPr b="0" lang="en-IN" sz="1200" spc="-1" strike="noStrike">
              <a:latin typeface="Times New Roman"/>
            </a:endParaRPr>
          </a:p>
        </p:txBody>
      </p:sp>
      <p:pic>
        <p:nvPicPr>
          <p:cNvPr id="400" name="Picture 2" descr=""/>
          <p:cNvPicPr/>
          <p:nvPr/>
        </p:nvPicPr>
        <p:blipFill>
          <a:blip r:embed="rId2"/>
          <a:stretch/>
        </p:blipFill>
        <p:spPr>
          <a:xfrm>
            <a:off x="5014800" y="1737360"/>
            <a:ext cx="3932640" cy="4672440"/>
          </a:xfrm>
          <a:prstGeom prst="rect">
            <a:avLst/>
          </a:prstGeom>
          <a:ln>
            <a:noFill/>
          </a:ln>
        </p:spPr>
      </p:pic>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402" name="TextShape 2"/>
          <p:cNvSpPr txBox="1"/>
          <p:nvPr/>
        </p:nvSpPr>
        <p:spPr>
          <a:xfrm>
            <a:off x="457200" y="1774080"/>
            <a:ext cx="8371800" cy="4623480"/>
          </a:xfrm>
          <a:prstGeom prst="rect">
            <a:avLst/>
          </a:prstGeom>
          <a:noFill/>
          <a:ln>
            <a:noFill/>
          </a:ln>
        </p:spPr>
        <p:txBody>
          <a:bodyPr tIns="91440">
            <a:normAutofit/>
          </a:bodyPr>
          <a:p>
            <a:pPr>
              <a:lnSpc>
                <a:spcPct val="100000"/>
              </a:lnSpc>
              <a:buClr>
                <a:srgbClr val="f0ad00"/>
              </a:buClr>
              <a:buFont typeface="Wingdings" charset="2"/>
              <a:buChar char=""/>
            </a:pPr>
            <a:r>
              <a:rPr b="0" lang="en-IN" sz="2200" spc="-1" strike="noStrike">
                <a:solidFill>
                  <a:srgbClr val="282828"/>
                </a:solidFill>
                <a:latin typeface="Arial"/>
                <a:ea typeface="Arial"/>
              </a:rPr>
              <a:t>    </a:t>
            </a:r>
            <a:r>
              <a:rPr b="0" lang="en-IN" sz="2200" spc="-1" strike="noStrike">
                <a:solidFill>
                  <a:srgbClr val="282828"/>
                </a:solidFill>
                <a:latin typeface="Arial"/>
                <a:ea typeface="Arial"/>
              </a:rPr>
              <a:t>Drivers work for both Ola and Uber  to maximise their vehicle utilisation </a:t>
            </a:r>
            <a:endParaRPr b="0" lang="en-IN" sz="22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700" spc="-1" strike="noStrike">
                <a:solidFill>
                  <a:srgbClr val="282828"/>
                </a:solidFill>
                <a:latin typeface="Arial"/>
                <a:ea typeface="Arial"/>
              </a:rPr>
              <a:t> </a:t>
            </a:r>
            <a:r>
              <a:rPr b="0" lang="en-IN" sz="1700" spc="-1" strike="noStrike">
                <a:solidFill>
                  <a:srgbClr val="282828"/>
                </a:solidFill>
                <a:latin typeface="Arial"/>
                <a:ea typeface="Arial"/>
              </a:rPr>
              <a:t>Its unethical to call drivers employees in this context as the burden of employment should not be forced on one company </a:t>
            </a:r>
            <a:endParaRPr b="0" lang="en-IN" sz="1700" spc="-1" strike="noStrike">
              <a:solidFill>
                <a:srgbClr val="000000"/>
              </a:solidFill>
              <a:latin typeface="Arial"/>
            </a:endParaRPr>
          </a:p>
          <a:p>
            <a:endParaRPr b="0" lang="en-IN" sz="1700" spc="-1" strike="noStrike">
              <a:solidFill>
                <a:srgbClr val="000000"/>
              </a:solidFill>
              <a:latin typeface="Arial"/>
            </a:endParaRPr>
          </a:p>
          <a:p>
            <a:pPr>
              <a:lnSpc>
                <a:spcPct val="100000"/>
              </a:lnSpc>
              <a:buClr>
                <a:srgbClr val="f0ad00"/>
              </a:buClr>
              <a:buFont typeface="Wingdings" charset="2"/>
              <a:buChar char=""/>
            </a:pPr>
            <a:r>
              <a:rPr b="0" lang="en-IN" sz="2200" spc="-1" strike="noStrike">
                <a:solidFill>
                  <a:srgbClr val="282828"/>
                </a:solidFill>
                <a:latin typeface="Arial"/>
                <a:ea typeface="Arial"/>
              </a:rPr>
              <a:t>    </a:t>
            </a:r>
            <a:r>
              <a:rPr b="0" lang="en-IN" sz="2200" spc="-1" strike="noStrike">
                <a:solidFill>
                  <a:srgbClr val="282828"/>
                </a:solidFill>
                <a:latin typeface="Arial"/>
                <a:ea typeface="Arial"/>
              </a:rPr>
              <a:t>Drivers work for multiple companies because their earnings are not fixed or stable</a:t>
            </a:r>
            <a:endParaRPr b="0" lang="en-IN" sz="22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700" spc="-1" strike="noStrike">
                <a:solidFill>
                  <a:srgbClr val="282828"/>
                </a:solidFill>
                <a:latin typeface="Arial"/>
                <a:ea typeface="Arial"/>
              </a:rPr>
              <a:t> </a:t>
            </a:r>
            <a:r>
              <a:rPr b="0" lang="en-IN" sz="1700" spc="-1" strike="noStrike">
                <a:solidFill>
                  <a:srgbClr val="282828"/>
                </a:solidFill>
                <a:latin typeface="Arial"/>
                <a:ea typeface="Arial"/>
              </a:rPr>
              <a:t>if option given drivers will prefer employment over freelance job</a:t>
            </a:r>
            <a:endParaRPr b="0" lang="en-IN" sz="1700" spc="-1" strike="noStrike">
              <a:solidFill>
                <a:srgbClr val="000000"/>
              </a:solidFill>
              <a:latin typeface="Arial"/>
            </a:endParaRPr>
          </a:p>
          <a:p>
            <a:endParaRPr b="0" lang="en-IN" sz="1700" spc="-1" strike="noStrike">
              <a:solidFill>
                <a:srgbClr val="000000"/>
              </a:solidFill>
              <a:latin typeface="Arial"/>
            </a:endParaRPr>
          </a:p>
          <a:p>
            <a:pPr>
              <a:lnSpc>
                <a:spcPct val="100000"/>
              </a:lnSpc>
              <a:buClr>
                <a:srgbClr val="f0ad00"/>
              </a:buClr>
              <a:buFont typeface="Wingdings" charset="2"/>
              <a:buChar char=""/>
            </a:pPr>
            <a:r>
              <a:rPr b="0" lang="en-IN" sz="2200" spc="-1" strike="noStrike">
                <a:solidFill>
                  <a:srgbClr val="282828"/>
                </a:solidFill>
                <a:latin typeface="Arial"/>
                <a:ea typeface="Arial"/>
              </a:rPr>
              <a:t>    </a:t>
            </a:r>
            <a:r>
              <a:rPr b="0" lang="en-IN" sz="2200" spc="-1" strike="noStrike">
                <a:solidFill>
                  <a:srgbClr val="282828"/>
                </a:solidFill>
                <a:latin typeface="Arial"/>
                <a:ea typeface="Arial"/>
              </a:rPr>
              <a:t>Driver come from less educated background (&lt;10</a:t>
            </a:r>
            <a:r>
              <a:rPr b="0" lang="en-IN" sz="2200" spc="-1" strike="noStrike" baseline="30000">
                <a:solidFill>
                  <a:srgbClr val="282828"/>
                </a:solidFill>
                <a:latin typeface="Arial"/>
                <a:ea typeface="Arial"/>
              </a:rPr>
              <a:t>th</a:t>
            </a:r>
            <a:r>
              <a:rPr b="0" lang="en-IN" sz="2200" spc="-1" strike="noStrike">
                <a:solidFill>
                  <a:srgbClr val="282828"/>
                </a:solidFill>
                <a:latin typeface="Arial"/>
                <a:ea typeface="Arial"/>
              </a:rPr>
              <a:t> pass) and understanding Uber or Ola business model is difficult for them  </a:t>
            </a:r>
            <a:endParaRPr b="0" lang="en-IN" sz="22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282828"/>
                </a:solidFill>
                <a:latin typeface="Arial"/>
                <a:ea typeface="Arial"/>
              </a:rPr>
              <a:t>There is lack of understanding of working mechanism </a:t>
            </a:r>
            <a:endParaRPr b="0" lang="en-IN" sz="1600" spc="-1" strike="noStrike">
              <a:solidFill>
                <a:srgbClr val="000000"/>
              </a:solidFill>
              <a:latin typeface="Arial"/>
            </a:endParaRPr>
          </a:p>
          <a:p>
            <a:endParaRPr b="0" lang="en-IN" sz="1600" spc="-1" strike="noStrike">
              <a:solidFill>
                <a:srgbClr val="000000"/>
              </a:solidFill>
              <a:latin typeface="Arial"/>
            </a:endParaRPr>
          </a:p>
          <a:p>
            <a:pPr>
              <a:lnSpc>
                <a:spcPct val="100000"/>
              </a:lnSpc>
              <a:buClr>
                <a:srgbClr val="f0ad00"/>
              </a:buClr>
              <a:buFont typeface="Wingdings" charset="2"/>
              <a:buChar char=""/>
            </a:pPr>
            <a:r>
              <a:rPr b="0" lang="en-IN" sz="2800" spc="-1" strike="noStrike">
                <a:solidFill>
                  <a:srgbClr val="282828"/>
                </a:solidFill>
                <a:latin typeface="Arial"/>
                <a:ea typeface="Arial"/>
              </a:rPr>
              <a:t>    </a:t>
            </a:r>
            <a:r>
              <a:rPr b="0" lang="en-IN" sz="2000" spc="-1" strike="noStrike">
                <a:solidFill>
                  <a:srgbClr val="282828"/>
                </a:solidFill>
                <a:latin typeface="Arial"/>
                <a:ea typeface="Arial"/>
              </a:rPr>
              <a:t>Legal issues and driver rights have to be addressed as it seams they have no rights </a:t>
            </a:r>
            <a:endParaRPr b="0" lang="en-IN" sz="2000" spc="-1" strike="noStrike">
              <a:solidFill>
                <a:srgbClr val="000000"/>
              </a:solidFill>
              <a:latin typeface="Arial"/>
            </a:endParaRPr>
          </a:p>
        </p:txBody>
      </p:sp>
      <p:sp>
        <p:nvSpPr>
          <p:cNvPr id="403"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04" name="TextShape 4"/>
          <p:cNvSpPr txBox="1"/>
          <p:nvPr/>
        </p:nvSpPr>
        <p:spPr>
          <a:xfrm>
            <a:off x="8204400" y="6477120"/>
            <a:ext cx="733680" cy="273960"/>
          </a:xfrm>
          <a:prstGeom prst="rect">
            <a:avLst/>
          </a:prstGeom>
          <a:noFill/>
          <a:ln>
            <a:noFill/>
          </a:ln>
        </p:spPr>
        <p:txBody>
          <a:bodyPr bIns="0" anchor="b"/>
          <a:p>
            <a:pPr algn="r">
              <a:lnSpc>
                <a:spcPct val="100000"/>
              </a:lnSpc>
            </a:pPr>
            <a:fld id="{CA94139D-F8DA-4C0A-9C39-23F9CE090D16}"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406" name="TextShape 2"/>
          <p:cNvSpPr txBox="1"/>
          <p:nvPr/>
        </p:nvSpPr>
        <p:spPr>
          <a:xfrm>
            <a:off x="457200" y="1774080"/>
            <a:ext cx="8311680" cy="5279760"/>
          </a:xfrm>
          <a:prstGeom prst="rect">
            <a:avLst/>
          </a:prstGeom>
          <a:noFill/>
          <a:ln>
            <a:noFill/>
          </a:ln>
        </p:spPr>
        <p:txBody>
          <a:bodyPr tIns="91440">
            <a:normAutofit/>
          </a:bodyPr>
          <a:p>
            <a:pPr marL="343080" indent="-342720" algn="just">
              <a:lnSpc>
                <a:spcPct val="100000"/>
              </a:lnSpc>
              <a:buClr>
                <a:srgbClr val="f0ad00"/>
              </a:buClr>
              <a:buFont typeface="Wingdings" charset="2"/>
              <a:buChar char=""/>
            </a:pPr>
            <a:r>
              <a:rPr b="0" lang="en-IN" sz="3600" spc="-1" strike="noStrike">
                <a:solidFill>
                  <a:srgbClr val="282828"/>
                </a:solidFill>
                <a:latin typeface="Arial"/>
                <a:ea typeface="Arial"/>
              </a:rPr>
              <a:t>  </a:t>
            </a:r>
            <a:r>
              <a:rPr b="0" lang="en-IN" sz="3600" spc="-1" strike="noStrike">
                <a:solidFill>
                  <a:srgbClr val="282828"/>
                </a:solidFill>
                <a:latin typeface="Arial"/>
                <a:ea typeface="Arial"/>
              </a:rPr>
              <a:t>Drivers are  not clear on how company deducts charges</a:t>
            </a:r>
            <a:endParaRPr b="0" lang="en-IN" sz="3600" spc="-1" strike="noStrike">
              <a:solidFill>
                <a:srgbClr val="000000"/>
              </a:solidFill>
              <a:latin typeface="Arial"/>
            </a:endParaRPr>
          </a:p>
          <a:p>
            <a:pPr lvl="1" marL="800280" indent="-342720" algn="just">
              <a:lnSpc>
                <a:spcPct val="100000"/>
              </a:lnSpc>
              <a:spcBef>
                <a:spcPts val="479"/>
              </a:spcBef>
              <a:buClr>
                <a:srgbClr val="60b5cc"/>
              </a:buClr>
              <a:buFont typeface="Wingdings" charset="2"/>
              <a:buChar char=""/>
            </a:pPr>
            <a:r>
              <a:rPr b="0" lang="en-IN" sz="2900" spc="-1" strike="noStrike">
                <a:solidFill>
                  <a:srgbClr val="282828"/>
                </a:solidFill>
                <a:latin typeface="Arial"/>
                <a:ea typeface="Arial"/>
              </a:rPr>
              <a:t>Uber takes 25 % whereas Ola varies from 20 to 35 %. Terms of engagement should be clearly laid  down</a:t>
            </a:r>
            <a:endParaRPr b="0" lang="en-IN" sz="2900" spc="-1" strike="noStrike">
              <a:solidFill>
                <a:srgbClr val="000000"/>
              </a:solidFill>
              <a:latin typeface="Arial"/>
            </a:endParaRPr>
          </a:p>
          <a:p>
            <a:pPr marL="800280" indent="-342720" algn="just">
              <a:lnSpc>
                <a:spcPct val="100000"/>
              </a:lnSpc>
              <a:spcBef>
                <a:spcPts val="479"/>
              </a:spcBef>
            </a:pPr>
            <a:r>
              <a:rPr b="0" lang="en-IN" sz="2900" spc="-1" strike="noStrike">
                <a:solidFill>
                  <a:srgbClr val="282828"/>
                </a:solidFill>
                <a:latin typeface="Arial"/>
                <a:ea typeface="Corbel"/>
              </a:rPr>
              <a:t>	</a:t>
            </a:r>
            <a:r>
              <a:rPr b="0" lang="en-IN" sz="2900" spc="-1" strike="noStrike">
                <a:solidFill>
                  <a:srgbClr val="000000"/>
                </a:solidFill>
                <a:latin typeface="Arial"/>
                <a:ea typeface="Corbel"/>
              </a:rPr>
              <a:t>“</a:t>
            </a:r>
            <a:r>
              <a:rPr b="0" lang="en-IN" sz="2900" spc="-1" strike="noStrike">
                <a:solidFill>
                  <a:srgbClr val="000000"/>
                </a:solidFill>
                <a:latin typeface="Arial"/>
                <a:ea typeface="Corbel"/>
              </a:rPr>
              <a:t>They used to charge 5% two-and-a-half years back(in 2014), then it was 10% and now we are paying 25% commission for the last year-and-a-half. I am not able to service my personal loan for the vehicle and plan to go back to a private taxi contractor” </a:t>
            </a:r>
            <a:endParaRPr b="0" lang="en-IN" sz="2900" spc="-1" strike="noStrike">
              <a:solidFill>
                <a:srgbClr val="000000"/>
              </a:solidFill>
              <a:latin typeface="Arial"/>
            </a:endParaRPr>
          </a:p>
          <a:p>
            <a:pPr algn="just">
              <a:lnSpc>
                <a:spcPct val="100000"/>
              </a:lnSpc>
            </a:pPr>
            <a:endParaRPr b="0" lang="en-IN" sz="2900" spc="-1" strike="noStrike">
              <a:solidFill>
                <a:srgbClr val="000000"/>
              </a:solidFill>
              <a:latin typeface="Arial"/>
            </a:endParaRPr>
          </a:p>
          <a:p>
            <a:pPr marL="343080" indent="-342720" algn="just">
              <a:lnSpc>
                <a:spcPct val="100000"/>
              </a:lnSpc>
              <a:buClr>
                <a:srgbClr val="f0ad00"/>
              </a:buClr>
              <a:buFont typeface="Wingdings" charset="2"/>
              <a:buChar char=""/>
            </a:pPr>
            <a:r>
              <a:rPr b="0" lang="en-IN" sz="3400" spc="-1" strike="noStrike">
                <a:solidFill>
                  <a:srgbClr val="282828"/>
                </a:solidFill>
                <a:latin typeface="Arial"/>
                <a:ea typeface="Arial"/>
              </a:rPr>
              <a:t>  </a:t>
            </a:r>
            <a:r>
              <a:rPr b="0" lang="en-IN" sz="3600" spc="-1" strike="noStrike">
                <a:solidFill>
                  <a:srgbClr val="282828"/>
                </a:solidFill>
                <a:latin typeface="Arial"/>
                <a:ea typeface="Arial"/>
              </a:rPr>
              <a:t>Unethical Wage Theft</a:t>
            </a:r>
            <a:endParaRPr b="0" lang="en-IN" sz="3600" spc="-1" strike="noStrike">
              <a:solidFill>
                <a:srgbClr val="000000"/>
              </a:solidFill>
              <a:latin typeface="Arial"/>
            </a:endParaRPr>
          </a:p>
          <a:p>
            <a:pPr lvl="1" marL="800280" indent="-342720" algn="just">
              <a:lnSpc>
                <a:spcPct val="100000"/>
              </a:lnSpc>
              <a:spcBef>
                <a:spcPts val="479"/>
              </a:spcBef>
              <a:buClr>
                <a:srgbClr val="60b5cc"/>
              </a:buClr>
              <a:buFont typeface="Wingdings" charset="2"/>
              <a:buChar char=""/>
            </a:pPr>
            <a:r>
              <a:rPr b="0" lang="en-IN" sz="2900" spc="-1" strike="noStrike">
                <a:solidFill>
                  <a:srgbClr val="282828"/>
                </a:solidFill>
                <a:latin typeface="Arial"/>
                <a:ea typeface="Arial"/>
              </a:rPr>
              <a:t>The Cab company cut is not fixed and many times the Drivers are penalised more, this is absolutely unethical and can be termed as wage theft</a:t>
            </a:r>
            <a:endParaRPr b="0" lang="en-IN" sz="2900" spc="-1" strike="noStrike">
              <a:solidFill>
                <a:srgbClr val="000000"/>
              </a:solidFill>
              <a:latin typeface="Arial"/>
            </a:endParaRPr>
          </a:p>
          <a:p>
            <a:pPr lvl="1" marL="800280" indent="-342720" algn="just">
              <a:lnSpc>
                <a:spcPct val="100000"/>
              </a:lnSpc>
              <a:spcBef>
                <a:spcPts val="479"/>
              </a:spcBef>
              <a:buClr>
                <a:srgbClr val="60b5cc"/>
              </a:buClr>
              <a:buFont typeface="Wingdings" charset="2"/>
              <a:buChar char=""/>
            </a:pPr>
            <a:r>
              <a:rPr b="0" lang="en-IN" sz="2900" spc="-1" strike="noStrike">
                <a:solidFill>
                  <a:srgbClr val="282828"/>
                </a:solidFill>
                <a:latin typeface="Arial"/>
                <a:ea typeface="Arial"/>
              </a:rPr>
              <a:t>Tip from customers- Old off lte due to covid-19 charges Rs 30/- to customers as tip for drivers but the amount never reaches drivers</a:t>
            </a:r>
            <a:endParaRPr b="0" lang="en-IN" sz="2900" spc="-1" strike="noStrike">
              <a:solidFill>
                <a:srgbClr val="000000"/>
              </a:solidFill>
              <a:latin typeface="Arial"/>
            </a:endParaRPr>
          </a:p>
          <a:p>
            <a:endParaRPr b="0" lang="en-IN" sz="2900" spc="-1" strike="noStrike">
              <a:solidFill>
                <a:srgbClr val="000000"/>
              </a:solidFill>
              <a:latin typeface="Arial"/>
            </a:endParaRPr>
          </a:p>
          <a:p>
            <a:pPr algn="just">
              <a:lnSpc>
                <a:spcPct val="100000"/>
              </a:lnSpc>
              <a:buClr>
                <a:srgbClr val="f0ad00"/>
              </a:buClr>
              <a:buFont typeface="Wingdings" charset="2"/>
              <a:buChar char=""/>
            </a:pPr>
            <a:r>
              <a:rPr b="0" lang="en-IN" sz="3600" spc="-1" strike="noStrike">
                <a:solidFill>
                  <a:srgbClr val="282828"/>
                </a:solidFill>
                <a:latin typeface="Arial"/>
                <a:ea typeface="Arial"/>
              </a:rPr>
              <a:t>     </a:t>
            </a:r>
            <a:r>
              <a:rPr b="0" lang="en-IN" sz="3600" spc="-1" strike="noStrike">
                <a:solidFill>
                  <a:srgbClr val="282828"/>
                </a:solidFill>
                <a:latin typeface="Arial"/>
                <a:ea typeface="Arial"/>
              </a:rPr>
              <a:t>Unethical Market capture Strategy </a:t>
            </a:r>
            <a:endParaRPr b="0" lang="en-IN" sz="3600" spc="-1" strike="noStrike">
              <a:solidFill>
                <a:srgbClr val="000000"/>
              </a:solidFill>
              <a:latin typeface="Arial"/>
            </a:endParaRPr>
          </a:p>
          <a:p>
            <a:pPr lvl="1" marL="457200" algn="just">
              <a:lnSpc>
                <a:spcPct val="100000"/>
              </a:lnSpc>
              <a:spcBef>
                <a:spcPts val="479"/>
              </a:spcBef>
              <a:buClr>
                <a:srgbClr val="60b5cc"/>
              </a:buClr>
              <a:buFont typeface="Wingdings" charset="2"/>
              <a:buChar char=""/>
            </a:pPr>
            <a:r>
              <a:rPr b="0" lang="en-IN" sz="2300" spc="-1" strike="noStrike">
                <a:solidFill>
                  <a:srgbClr val="282828"/>
                </a:solidFill>
                <a:latin typeface="Arial"/>
                <a:ea typeface="Arial"/>
              </a:rPr>
              <a:t> </a:t>
            </a:r>
            <a:r>
              <a:rPr b="0" lang="en-IN" sz="2300" spc="-1" strike="noStrike">
                <a:solidFill>
                  <a:srgbClr val="282828"/>
                </a:solidFill>
                <a:latin typeface="Arial"/>
                <a:ea typeface="Arial"/>
              </a:rPr>
              <a:t>	</a:t>
            </a:r>
            <a:r>
              <a:rPr b="0" lang="en-IN" sz="2900" spc="-1" strike="noStrike">
                <a:solidFill>
                  <a:srgbClr val="282828"/>
                </a:solidFill>
                <a:latin typeface="Arial"/>
                <a:ea typeface="Arial"/>
              </a:rPr>
              <a:t>Before 2012 the earning  of drivers were very  high after 2017 earnings  have drastically reduced</a:t>
            </a:r>
            <a:endParaRPr b="0" lang="en-IN" sz="2900" spc="-1" strike="noStrike">
              <a:solidFill>
                <a:srgbClr val="000000"/>
              </a:solidFill>
              <a:latin typeface="Arial"/>
            </a:endParaRPr>
          </a:p>
          <a:p>
            <a:pPr lvl="1" marL="457200" algn="just">
              <a:lnSpc>
                <a:spcPct val="100000"/>
              </a:lnSpc>
              <a:spcBef>
                <a:spcPts val="479"/>
              </a:spcBef>
              <a:buClr>
                <a:srgbClr val="60b5cc"/>
              </a:buClr>
              <a:buFont typeface="Wingdings" charset="2"/>
              <a:buChar char=""/>
            </a:pPr>
            <a:r>
              <a:rPr b="0" lang="en-IN" sz="2900" spc="-1" strike="noStrike">
                <a:solidFill>
                  <a:srgbClr val="282828"/>
                </a:solidFill>
                <a:latin typeface="Arial"/>
                <a:ea typeface="Arial"/>
              </a:rPr>
              <a:t> </a:t>
            </a:r>
            <a:r>
              <a:rPr b="0" lang="en-IN" sz="2900" spc="-1" strike="noStrike">
                <a:solidFill>
                  <a:srgbClr val="282828"/>
                </a:solidFill>
                <a:latin typeface="Arial"/>
                <a:ea typeface="Arial"/>
              </a:rPr>
              <a:t>	</a:t>
            </a:r>
            <a:r>
              <a:rPr b="0" lang="en-IN" sz="2900" spc="-1" strike="noStrike">
                <a:solidFill>
                  <a:srgbClr val="282828"/>
                </a:solidFill>
                <a:latin typeface="Arial"/>
                <a:ea typeface="Arial"/>
              </a:rPr>
              <a:t>Incentives – Initially high incentives were offered </a:t>
            </a:r>
            <a:endParaRPr b="0" lang="en-IN" sz="2900" spc="-1" strike="noStrike">
              <a:solidFill>
                <a:srgbClr val="000000"/>
              </a:solidFill>
              <a:latin typeface="Arial"/>
            </a:endParaRPr>
          </a:p>
          <a:p>
            <a:pPr marL="457200" algn="just">
              <a:lnSpc>
                <a:spcPct val="100000"/>
              </a:lnSpc>
              <a:spcBef>
                <a:spcPts val="479"/>
              </a:spcBef>
            </a:pPr>
            <a:r>
              <a:rPr b="0" lang="en-IN" sz="2900" spc="-1" strike="noStrike">
                <a:solidFill>
                  <a:srgbClr val="000000"/>
                </a:solidFill>
                <a:latin typeface="Arial"/>
                <a:ea typeface="Corbel"/>
              </a:rPr>
              <a:t>“</a:t>
            </a:r>
            <a:r>
              <a:rPr b="0" lang="en-IN" sz="2900" spc="-1" strike="noStrike">
                <a:solidFill>
                  <a:srgbClr val="000000"/>
                </a:solidFill>
                <a:latin typeface="Arial"/>
                <a:ea typeface="Corbel"/>
              </a:rPr>
              <a:t>When Uber and Ola came to India first, they assured drivers something like Rs100,000-150,000 per month. But now, drivers are earning just Rs20,000 every month, of which Rs5,000-10,000 goes for EMI,” said Tanveer Pasha, president of Ola, Taxiforsure and Uber drivers and owners association</a:t>
            </a:r>
            <a:endParaRPr b="0" lang="en-IN" sz="2900" spc="-1" strike="noStrike">
              <a:solidFill>
                <a:srgbClr val="000000"/>
              </a:solidFill>
              <a:latin typeface="Arial"/>
            </a:endParaRPr>
          </a:p>
          <a:p>
            <a:pPr>
              <a:lnSpc>
                <a:spcPct val="100000"/>
              </a:lnSpc>
            </a:pPr>
            <a:endParaRPr b="0" lang="en-IN" sz="2900" spc="-1" strike="noStrike">
              <a:solidFill>
                <a:srgbClr val="000000"/>
              </a:solidFill>
              <a:latin typeface="Arial"/>
            </a:endParaRPr>
          </a:p>
        </p:txBody>
      </p:sp>
      <p:sp>
        <p:nvSpPr>
          <p:cNvPr id="407" name="TextShape 3"/>
          <p:cNvSpPr txBox="1"/>
          <p:nvPr/>
        </p:nvSpPr>
        <p:spPr>
          <a:xfrm>
            <a:off x="8204400" y="6477120"/>
            <a:ext cx="733680" cy="273960"/>
          </a:xfrm>
          <a:prstGeom prst="rect">
            <a:avLst/>
          </a:prstGeom>
          <a:noFill/>
          <a:ln>
            <a:noFill/>
          </a:ln>
        </p:spPr>
        <p:txBody>
          <a:bodyPr bIns="0" anchor="b"/>
          <a:p>
            <a:pPr algn="r">
              <a:lnSpc>
                <a:spcPct val="100000"/>
              </a:lnSpc>
            </a:pPr>
            <a:fld id="{127C1AD7-30CB-4F43-8092-6F5252712B95}"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409" name="TextShape 2"/>
          <p:cNvSpPr txBox="1"/>
          <p:nvPr/>
        </p:nvSpPr>
        <p:spPr>
          <a:xfrm>
            <a:off x="457200" y="1774080"/>
            <a:ext cx="8311680" cy="4623480"/>
          </a:xfrm>
          <a:prstGeom prst="rect">
            <a:avLst/>
          </a:prstGeom>
          <a:noFill/>
          <a:ln>
            <a:noFill/>
          </a:ln>
        </p:spPr>
        <p:txBody>
          <a:bodyPr tIns="91440">
            <a:normAutofit/>
          </a:bodyPr>
          <a:p>
            <a:pPr marL="343080" indent="-342720">
              <a:lnSpc>
                <a:spcPct val="100000"/>
              </a:lnSpc>
              <a:buClr>
                <a:srgbClr val="f0ad00"/>
              </a:buClr>
              <a:buFont typeface="Wingdings" charset="2"/>
              <a:buChar char=""/>
            </a:pPr>
            <a:r>
              <a:rPr b="0" lang="en-IN" sz="2200" spc="-1" strike="noStrike">
                <a:solidFill>
                  <a:srgbClr val="000000"/>
                </a:solidFill>
                <a:latin typeface="Arial"/>
                <a:ea typeface="Corbel"/>
              </a:rPr>
              <a:t>Sarvoday Driver Welfare Association, a Delhi-based union of drivers </a:t>
            </a:r>
            <a:endParaRPr b="0" lang="en-IN" sz="2200" spc="-1" strike="noStrike">
              <a:solidFill>
                <a:srgbClr val="000000"/>
              </a:solidFill>
              <a:latin typeface="Arial"/>
            </a:endParaRPr>
          </a:p>
          <a:p>
            <a:pPr lvl="1" marL="800280" indent="-342720">
              <a:lnSpc>
                <a:spcPct val="100000"/>
              </a:lnSpc>
              <a:spcBef>
                <a:spcPts val="479"/>
              </a:spcBef>
              <a:buClr>
                <a:srgbClr val="60b5cc"/>
              </a:buClr>
              <a:buFont typeface="Wingdings" charset="2"/>
              <a:buChar char=""/>
            </a:pPr>
            <a:r>
              <a:rPr b="0" lang="en-IN" sz="1700" spc="-1" strike="noStrike">
                <a:solidFill>
                  <a:srgbClr val="000000"/>
                </a:solidFill>
                <a:latin typeface="Arial"/>
                <a:ea typeface="Corbel"/>
              </a:rPr>
              <a:t>Demanded the cab-hailing firms significantly increase fares from Rs6 per km and reduce their commission rates of 25% per ride</a:t>
            </a:r>
            <a:endParaRPr b="0" lang="en-IN" sz="1700" spc="-1" strike="noStrike">
              <a:solidFill>
                <a:srgbClr val="000000"/>
              </a:solidFill>
              <a:latin typeface="Arial"/>
            </a:endParaRPr>
          </a:p>
          <a:p>
            <a:endParaRPr b="0" lang="en-IN" sz="1700" spc="-1" strike="noStrike">
              <a:solidFill>
                <a:srgbClr val="000000"/>
              </a:solidFill>
              <a:latin typeface="Arial"/>
            </a:endParaRPr>
          </a:p>
          <a:p>
            <a:pPr marL="343080" indent="-342720">
              <a:lnSpc>
                <a:spcPct val="100000"/>
              </a:lnSpc>
              <a:buClr>
                <a:srgbClr val="f0ad00"/>
              </a:buClr>
              <a:buFont typeface="Wingdings" charset="2"/>
              <a:buChar char=""/>
            </a:pPr>
            <a:r>
              <a:rPr b="0" lang="en-IN" sz="2200" spc="-1" strike="noStrike">
                <a:solidFill>
                  <a:srgbClr val="000000"/>
                </a:solidFill>
                <a:latin typeface="Arial"/>
                <a:ea typeface="Corbel"/>
              </a:rPr>
              <a:t>A company spokesperson said</a:t>
            </a:r>
            <a:endParaRPr b="0" lang="en-IN" sz="2200" spc="-1" strike="noStrike">
              <a:solidFill>
                <a:srgbClr val="000000"/>
              </a:solidFill>
              <a:latin typeface="Arial"/>
            </a:endParaRPr>
          </a:p>
          <a:p>
            <a:pPr marL="800280" indent="-342720">
              <a:lnSpc>
                <a:spcPct val="100000"/>
              </a:lnSpc>
              <a:spcBef>
                <a:spcPts val="479"/>
              </a:spcBef>
            </a:pPr>
            <a:r>
              <a:rPr b="0" lang="en-IN" sz="2200" spc="-1" strike="noStrike">
                <a:solidFill>
                  <a:srgbClr val="000000"/>
                </a:solidFill>
                <a:latin typeface="Arial"/>
                <a:ea typeface="Corbel"/>
              </a:rPr>
              <a:t>     “</a:t>
            </a:r>
            <a:r>
              <a:rPr b="0" lang="en-IN" sz="2200" spc="-1" strike="noStrike">
                <a:solidFill>
                  <a:srgbClr val="000000"/>
                </a:solidFill>
                <a:latin typeface="Arial"/>
                <a:ea typeface="Corbel"/>
              </a:rPr>
              <a:t>driver earnings across India have largely remained sustainable and consistent over the last several months” and over 80% of drivers who are online for eight hours a day make between Rs1,500-Rs2,500 net after deducting 20% service fee- contrary to drivers  claims of higher cut by company</a:t>
            </a:r>
            <a:endParaRPr b="0" lang="en-IN" sz="2200" spc="-1" strike="noStrike">
              <a:solidFill>
                <a:srgbClr val="000000"/>
              </a:solidFill>
              <a:latin typeface="Arial"/>
            </a:endParaRPr>
          </a:p>
          <a:p>
            <a:pPr marL="800280" indent="-342720">
              <a:lnSpc>
                <a:spcPct val="100000"/>
              </a:lnSpc>
              <a:spcBef>
                <a:spcPts val="479"/>
              </a:spcBef>
            </a:pPr>
            <a:endParaRPr b="0" lang="en-IN" sz="2200" spc="-1" strike="noStrike">
              <a:solidFill>
                <a:srgbClr val="000000"/>
              </a:solidFill>
              <a:latin typeface="Arial"/>
            </a:endParaRPr>
          </a:p>
          <a:p>
            <a:pPr marL="343080" indent="-342720">
              <a:lnSpc>
                <a:spcPct val="100000"/>
              </a:lnSpc>
              <a:buClr>
                <a:srgbClr val="f0ad00"/>
              </a:buClr>
              <a:buFont typeface="Wingdings" charset="2"/>
              <a:buChar char=""/>
            </a:pPr>
            <a:r>
              <a:rPr b="0" lang="en-IN" sz="2200" spc="-1" strike="noStrike">
                <a:solidFill>
                  <a:srgbClr val="282828"/>
                </a:solidFill>
                <a:latin typeface="Arial"/>
                <a:ea typeface="Arial"/>
              </a:rPr>
              <a:t>Not taking O</a:t>
            </a:r>
            <a:r>
              <a:rPr b="0" lang="en-IN" sz="2200" spc="-1" strike="noStrike">
                <a:solidFill>
                  <a:srgbClr val="000000"/>
                </a:solidFill>
                <a:latin typeface="Arial"/>
                <a:ea typeface="Corbel"/>
              </a:rPr>
              <a:t>nus is Unethical</a:t>
            </a:r>
            <a:endParaRPr b="0" lang="en-IN" sz="2200" spc="-1" strike="noStrike">
              <a:solidFill>
                <a:srgbClr val="000000"/>
              </a:solidFill>
              <a:latin typeface="Arial"/>
            </a:endParaRPr>
          </a:p>
          <a:p>
            <a:pPr lvl="1" marL="800280" indent="-342720">
              <a:lnSpc>
                <a:spcPct val="100000"/>
              </a:lnSpc>
              <a:spcBef>
                <a:spcPts val="479"/>
              </a:spcBef>
              <a:buClr>
                <a:srgbClr val="60b5cc"/>
              </a:buClr>
              <a:buFont typeface="Wingdings" charset="2"/>
              <a:buChar char=""/>
            </a:pPr>
            <a:r>
              <a:rPr b="0" lang="en-IN" sz="1700" spc="-1" strike="noStrike">
                <a:solidFill>
                  <a:srgbClr val="282828"/>
                </a:solidFill>
                <a:latin typeface="Arial"/>
                <a:ea typeface="Arial"/>
              </a:rPr>
              <a:t>If any mishap happens the company disowns the driver</a:t>
            </a:r>
            <a:endParaRPr b="0" lang="en-IN" sz="1700" spc="-1" strike="noStrike">
              <a:solidFill>
                <a:srgbClr val="000000"/>
              </a:solidFill>
              <a:latin typeface="Arial"/>
            </a:endParaRPr>
          </a:p>
          <a:p>
            <a:pPr lvl="2" marL="914400">
              <a:lnSpc>
                <a:spcPct val="100000"/>
              </a:lnSpc>
              <a:spcBef>
                <a:spcPts val="400"/>
              </a:spcBef>
              <a:buClr>
                <a:srgbClr val="e66c7d"/>
              </a:buClr>
              <a:buFont typeface="Wingdings" charset="2"/>
              <a:buChar char=""/>
            </a:pPr>
            <a:r>
              <a:rPr b="0" lang="en-IN" sz="1700" spc="-1" strike="noStrike">
                <a:solidFill>
                  <a:srgbClr val="282828"/>
                </a:solidFill>
                <a:latin typeface="Arial"/>
                <a:ea typeface="Arial"/>
              </a:rPr>
              <a:t>      </a:t>
            </a:r>
            <a:r>
              <a:rPr b="0" lang="en-IN" sz="1700" spc="-1" strike="noStrike">
                <a:solidFill>
                  <a:srgbClr val="282828"/>
                </a:solidFill>
                <a:latin typeface="Arial"/>
                <a:ea typeface="Arial"/>
              </a:rPr>
              <a:t>Delete the record of driver   </a:t>
            </a:r>
            <a:endParaRPr b="0" lang="en-IN" sz="1700" spc="-1" strike="noStrike">
              <a:solidFill>
                <a:srgbClr val="000000"/>
              </a:solidFill>
              <a:latin typeface="Arial"/>
            </a:endParaRPr>
          </a:p>
          <a:p>
            <a:pPr lvl="2" marL="914400">
              <a:lnSpc>
                <a:spcPct val="100000"/>
              </a:lnSpc>
              <a:spcBef>
                <a:spcPts val="400"/>
              </a:spcBef>
              <a:buClr>
                <a:srgbClr val="e66c7d"/>
              </a:buClr>
              <a:buFont typeface="Wingdings" charset="2"/>
              <a:buChar char=""/>
            </a:pPr>
            <a:r>
              <a:rPr b="0" lang="en-IN" sz="1700" spc="-1" strike="noStrike">
                <a:solidFill>
                  <a:srgbClr val="282828"/>
                </a:solidFill>
                <a:latin typeface="Arial"/>
                <a:ea typeface="Arial"/>
              </a:rPr>
              <a:t>      </a:t>
            </a:r>
            <a:r>
              <a:rPr b="0" lang="en-IN" sz="1700" spc="-1" strike="noStrike">
                <a:solidFill>
                  <a:srgbClr val="282828"/>
                </a:solidFill>
                <a:latin typeface="Arial"/>
                <a:ea typeface="Arial"/>
              </a:rPr>
              <a:t>Company talk about insurance but no one gets claim</a:t>
            </a:r>
            <a:endParaRPr b="0" lang="en-IN" sz="1700" spc="-1" strike="noStrike">
              <a:solidFill>
                <a:srgbClr val="000000"/>
              </a:solidFill>
              <a:latin typeface="Arial"/>
            </a:endParaRPr>
          </a:p>
          <a:p>
            <a:pPr lvl="2" marL="914400">
              <a:lnSpc>
                <a:spcPct val="100000"/>
              </a:lnSpc>
              <a:spcBef>
                <a:spcPts val="400"/>
              </a:spcBef>
              <a:buClr>
                <a:srgbClr val="e66c7d"/>
              </a:buClr>
              <a:buFont typeface="Wingdings" charset="2"/>
              <a:buChar char=""/>
            </a:pPr>
            <a:r>
              <a:rPr b="0" lang="en-IN" sz="1700" spc="-1" strike="noStrike">
                <a:solidFill>
                  <a:srgbClr val="282828"/>
                </a:solidFill>
                <a:latin typeface="Arial"/>
                <a:ea typeface="Arial"/>
              </a:rPr>
              <a:t>      </a:t>
            </a:r>
            <a:r>
              <a:rPr b="0" lang="en-IN" sz="1700" spc="-1" strike="noStrike">
                <a:solidFill>
                  <a:srgbClr val="282828"/>
                </a:solidFill>
                <a:latin typeface="Arial"/>
                <a:ea typeface="Arial"/>
              </a:rPr>
              <a:t>If some accident happens while driver trying to reach a surge area as directed  company will disown the driver . They promise 5 lakh support  to diseased family but it is never offered . </a:t>
            </a:r>
            <a:endParaRPr b="0" lang="en-IN" sz="1700" spc="-1" strike="noStrike">
              <a:solidFill>
                <a:srgbClr val="000000"/>
              </a:solidFill>
              <a:latin typeface="Arial"/>
            </a:endParaRPr>
          </a:p>
          <a:p>
            <a:pPr>
              <a:lnSpc>
                <a:spcPct val="100000"/>
              </a:lnSpc>
            </a:pPr>
            <a:endParaRPr b="0" lang="en-IN" sz="1700" spc="-1" strike="noStrike">
              <a:solidFill>
                <a:srgbClr val="000000"/>
              </a:solidFill>
              <a:latin typeface="Arial"/>
            </a:endParaRPr>
          </a:p>
        </p:txBody>
      </p:sp>
      <p:sp>
        <p:nvSpPr>
          <p:cNvPr id="410"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11" name="TextShape 4"/>
          <p:cNvSpPr txBox="1"/>
          <p:nvPr/>
        </p:nvSpPr>
        <p:spPr>
          <a:xfrm>
            <a:off x="8204400" y="6477120"/>
            <a:ext cx="733680" cy="273960"/>
          </a:xfrm>
          <a:prstGeom prst="rect">
            <a:avLst/>
          </a:prstGeom>
          <a:noFill/>
          <a:ln>
            <a:noFill/>
          </a:ln>
        </p:spPr>
        <p:txBody>
          <a:bodyPr bIns="0" anchor="b"/>
          <a:p>
            <a:pPr algn="r">
              <a:lnSpc>
                <a:spcPct val="100000"/>
              </a:lnSpc>
            </a:pPr>
            <a:fld id="{BA3E1285-1BE0-4029-895E-3E1B0FA61B4E}"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STAKEHOLDERS</a:t>
            </a:r>
            <a:endParaRPr b="0" lang="en-IN" sz="4500" spc="-1" strike="noStrike">
              <a:solidFill>
                <a:srgbClr val="000000"/>
              </a:solidFill>
              <a:latin typeface="Arial"/>
            </a:endParaRPr>
          </a:p>
        </p:txBody>
      </p:sp>
      <p:pic>
        <p:nvPicPr>
          <p:cNvPr id="205" name="Google Shape;156;g7e595acc9f_1_0" descr=""/>
          <p:cNvPicPr/>
          <p:nvPr/>
        </p:nvPicPr>
        <p:blipFill>
          <a:blip r:embed="rId1"/>
          <a:srcRect l="14576" t="0" r="0" b="6777"/>
          <a:stretch/>
        </p:blipFill>
        <p:spPr>
          <a:xfrm>
            <a:off x="5144040" y="3795480"/>
            <a:ext cx="3847320" cy="3037320"/>
          </a:xfrm>
          <a:prstGeom prst="rect">
            <a:avLst/>
          </a:prstGeom>
          <a:ln>
            <a:noFill/>
          </a:ln>
        </p:spPr>
      </p:pic>
      <p:sp>
        <p:nvSpPr>
          <p:cNvPr id="206" name="TextShape 2"/>
          <p:cNvSpPr txBox="1"/>
          <p:nvPr/>
        </p:nvSpPr>
        <p:spPr>
          <a:xfrm>
            <a:off x="8204400" y="6477120"/>
            <a:ext cx="733320" cy="273960"/>
          </a:xfrm>
          <a:prstGeom prst="rect">
            <a:avLst/>
          </a:prstGeom>
          <a:noFill/>
          <a:ln>
            <a:noFill/>
          </a:ln>
        </p:spPr>
        <p:txBody>
          <a:bodyPr bIns="0" anchor="b"/>
          <a:p>
            <a:pPr algn="r">
              <a:lnSpc>
                <a:spcPct val="100000"/>
              </a:lnSpc>
            </a:pPr>
            <a:fld id="{AD967F71-77E0-4A4B-A8AB-F75881FE04AA}"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07" name="TextShape 3"/>
          <p:cNvSpPr txBox="1"/>
          <p:nvPr/>
        </p:nvSpPr>
        <p:spPr>
          <a:xfrm>
            <a:off x="457200" y="1775160"/>
            <a:ext cx="8229240" cy="4777560"/>
          </a:xfrm>
          <a:prstGeom prst="rect">
            <a:avLst/>
          </a:prstGeom>
          <a:noFill/>
          <a:ln>
            <a:noFill/>
          </a:ln>
        </p:spPr>
        <p:txBody>
          <a:bodyPr lIns="54720" tIns="91440"/>
          <a:p>
            <a:pPr marL="457200" indent="-380520">
              <a:lnSpc>
                <a:spcPct val="100000"/>
              </a:lnSpc>
              <a:buClr>
                <a:srgbClr val="60b5cc"/>
              </a:buClr>
              <a:buFont typeface="Wingdings" charset="2"/>
              <a:buChar char=""/>
            </a:pPr>
            <a:r>
              <a:rPr b="0" lang="en-IN" sz="2400" spc="-1" strike="noStrike">
                <a:solidFill>
                  <a:srgbClr val="282828"/>
                </a:solidFill>
                <a:latin typeface="Arial"/>
                <a:ea typeface="Arial"/>
              </a:rPr>
              <a:t>Companies are increasingly using algorithms to manage their remote workforces. Called “</a:t>
            </a:r>
            <a:r>
              <a:rPr b="1" lang="en-IN" sz="2400" spc="-1" strike="noStrike">
                <a:solidFill>
                  <a:srgbClr val="282828"/>
                </a:solidFill>
                <a:latin typeface="Arial"/>
                <a:ea typeface="Arial"/>
              </a:rPr>
              <a:t>algorithmic management</a:t>
            </a:r>
            <a:r>
              <a:rPr b="0" lang="en-IN" sz="2400" spc="-1" strike="noStrike">
                <a:solidFill>
                  <a:srgbClr val="282828"/>
                </a:solidFill>
                <a:latin typeface="Arial"/>
                <a:ea typeface="Arial"/>
              </a:rPr>
              <a:t>”</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marL="457200" indent="-380520">
              <a:lnSpc>
                <a:spcPct val="100000"/>
              </a:lnSpc>
              <a:buClr>
                <a:srgbClr val="60b5cc"/>
              </a:buClr>
              <a:buFont typeface="Wingdings" charset="2"/>
              <a:buChar char=""/>
            </a:pPr>
            <a:r>
              <a:rPr b="0" lang="en-IN" sz="2400" spc="-1" strike="noStrike">
                <a:solidFill>
                  <a:srgbClr val="282828"/>
                </a:solidFill>
                <a:latin typeface="Arial"/>
                <a:ea typeface="Arial"/>
              </a:rPr>
              <a:t>Who can directly benefit?</a:t>
            </a:r>
            <a:endParaRPr b="0" lang="en-IN" sz="2400" spc="-1" strike="noStrike">
              <a:solidFill>
                <a:srgbClr val="000000"/>
              </a:solidFill>
              <a:latin typeface="Arial"/>
            </a:endParaRPr>
          </a:p>
          <a:p>
            <a:pPr lvl="1" marL="914400" indent="-342720">
              <a:lnSpc>
                <a:spcPct val="100000"/>
              </a:lnSpc>
              <a:buClr>
                <a:srgbClr val="60b5cc"/>
              </a:buClr>
              <a:buFont typeface="Wingdings" charset="2"/>
              <a:buChar char=""/>
            </a:pPr>
            <a:r>
              <a:rPr b="0" lang="en-IN" sz="1800" spc="-1" strike="noStrike">
                <a:solidFill>
                  <a:srgbClr val="282828"/>
                </a:solidFill>
                <a:latin typeface="Arial"/>
                <a:ea typeface="Arial"/>
              </a:rPr>
              <a:t>Company (Uber)</a:t>
            </a:r>
            <a:endParaRPr b="0" lang="en-IN" sz="1800" spc="-1" strike="noStrike">
              <a:solidFill>
                <a:srgbClr val="000000"/>
              </a:solidFill>
              <a:latin typeface="Arial"/>
            </a:endParaRPr>
          </a:p>
          <a:p>
            <a:pPr lvl="2" marL="1371600" indent="-342720">
              <a:lnSpc>
                <a:spcPct val="100000"/>
              </a:lnSpc>
              <a:buClr>
                <a:srgbClr val="60b5cc"/>
              </a:buClr>
              <a:buFont typeface="Wingdings" charset="2"/>
              <a:buChar char=""/>
            </a:pPr>
            <a:r>
              <a:rPr b="0" lang="en-IN" sz="1600" spc="-1" strike="noStrike">
                <a:solidFill>
                  <a:srgbClr val="282828"/>
                </a:solidFill>
                <a:latin typeface="Arial"/>
                <a:ea typeface="Arial"/>
              </a:rPr>
              <a:t>Uber takes a cut for the platform it provides</a:t>
            </a:r>
            <a:r>
              <a:rPr b="0" lang="en-IN" sz="1600" spc="-1" strike="noStrike">
                <a:solidFill>
                  <a:srgbClr val="282828"/>
                </a:solidFill>
                <a:latin typeface="Arial"/>
                <a:ea typeface="Arial"/>
              </a:rPr>
              <a:t>	</a:t>
            </a:r>
            <a:r>
              <a:rPr b="0" lang="en-IN" sz="1800" spc="-1" strike="noStrike">
                <a:solidFill>
                  <a:srgbClr val="282828"/>
                </a:solidFill>
                <a:latin typeface="Arial"/>
                <a:ea typeface="Arial"/>
              </a:rPr>
              <a:t>	</a:t>
            </a:r>
            <a:endParaRPr b="0" lang="en-IN" sz="1800" spc="-1" strike="noStrike">
              <a:solidFill>
                <a:srgbClr val="000000"/>
              </a:solidFill>
              <a:latin typeface="Arial"/>
            </a:endParaRPr>
          </a:p>
          <a:p>
            <a:pPr lvl="1" marL="914400" indent="-342720">
              <a:lnSpc>
                <a:spcPct val="100000"/>
              </a:lnSpc>
              <a:buClr>
                <a:srgbClr val="60b5cc"/>
              </a:buClr>
              <a:buFont typeface="Wingdings" charset="2"/>
              <a:buChar char=""/>
            </a:pPr>
            <a:r>
              <a:rPr b="0" lang="en-IN" sz="1800" spc="-1" strike="noStrike">
                <a:solidFill>
                  <a:srgbClr val="282828"/>
                </a:solidFill>
                <a:latin typeface="Arial"/>
                <a:ea typeface="Arial"/>
              </a:rPr>
              <a:t>Self-employed workers (Drivers)</a:t>
            </a:r>
            <a:endParaRPr b="0" lang="en-IN" sz="1800" spc="-1" strike="noStrike">
              <a:solidFill>
                <a:srgbClr val="000000"/>
              </a:solidFill>
              <a:latin typeface="Arial"/>
            </a:endParaRPr>
          </a:p>
          <a:p>
            <a:pPr lvl="2" marL="1371600" indent="-329760">
              <a:lnSpc>
                <a:spcPct val="100000"/>
              </a:lnSpc>
              <a:buClr>
                <a:srgbClr val="60b5cc"/>
              </a:buClr>
              <a:buFont typeface="Wingdings" charset="2"/>
              <a:buChar char=""/>
            </a:pPr>
            <a:r>
              <a:rPr b="0" lang="en-IN" sz="1600" spc="-1" strike="noStrike">
                <a:solidFill>
                  <a:srgbClr val="282828"/>
                </a:solidFill>
                <a:latin typeface="Arial"/>
                <a:ea typeface="Arial"/>
              </a:rPr>
              <a:t>Drivers earning improved manifold</a:t>
            </a:r>
            <a:endParaRPr b="0" lang="en-IN" sz="1600" spc="-1" strike="noStrike">
              <a:solidFill>
                <a:srgbClr val="000000"/>
              </a:solidFill>
              <a:latin typeface="Arial"/>
            </a:endParaRPr>
          </a:p>
          <a:p>
            <a:pPr lvl="1" marL="914400" indent="-342720">
              <a:lnSpc>
                <a:spcPct val="100000"/>
              </a:lnSpc>
              <a:buClr>
                <a:srgbClr val="60b5cc"/>
              </a:buClr>
              <a:buFont typeface="Wingdings" charset="2"/>
              <a:buChar char=""/>
            </a:pPr>
            <a:r>
              <a:rPr b="0" lang="en-IN" sz="1800" spc="-1" strike="noStrike">
                <a:solidFill>
                  <a:srgbClr val="282828"/>
                </a:solidFill>
                <a:latin typeface="Arial"/>
                <a:ea typeface="Arial"/>
              </a:rPr>
              <a:t>Customers (Passengers)</a:t>
            </a:r>
            <a:endParaRPr b="0" lang="en-IN" sz="1800" spc="-1" strike="noStrike">
              <a:solidFill>
                <a:srgbClr val="000000"/>
              </a:solidFill>
              <a:latin typeface="Arial"/>
            </a:endParaRPr>
          </a:p>
          <a:p>
            <a:pPr lvl="2" marL="1371600" indent="-329760">
              <a:lnSpc>
                <a:spcPct val="100000"/>
              </a:lnSpc>
              <a:buClr>
                <a:srgbClr val="60b5cc"/>
              </a:buClr>
              <a:buFont typeface="Wingdings" charset="2"/>
              <a:buChar char=""/>
            </a:pPr>
            <a:r>
              <a:rPr b="0" lang="en-IN" sz="1600" spc="-1" strike="noStrike">
                <a:solidFill>
                  <a:srgbClr val="282828"/>
                </a:solidFill>
                <a:latin typeface="Arial"/>
                <a:ea typeface="Arial"/>
              </a:rPr>
              <a:t>Get a ride by tap </a:t>
            </a:r>
            <a:endParaRPr b="0" lang="en-IN" sz="1600" spc="-1" strike="noStrike">
              <a:solidFill>
                <a:srgbClr val="000000"/>
              </a:solidFill>
              <a:latin typeface="Arial"/>
            </a:endParaRPr>
          </a:p>
          <a:p>
            <a:pPr>
              <a:lnSpc>
                <a:spcPct val="100000"/>
              </a:lnSpc>
            </a:pPr>
            <a:endParaRPr b="0" lang="en-IN" sz="1600" spc="-1" strike="noStrike">
              <a:solidFill>
                <a:srgbClr val="000000"/>
              </a:solidFill>
              <a:latin typeface="Arial"/>
            </a:endParaRPr>
          </a:p>
          <a:p>
            <a:pPr marL="457200" indent="-380520">
              <a:lnSpc>
                <a:spcPct val="100000"/>
              </a:lnSpc>
              <a:buClr>
                <a:srgbClr val="60b5cc"/>
              </a:buClr>
              <a:buFont typeface="Wingdings" charset="2"/>
              <a:buChar char=""/>
            </a:pPr>
            <a:r>
              <a:rPr b="0" lang="en-IN" sz="2400" spc="-1" strike="noStrike">
                <a:solidFill>
                  <a:srgbClr val="282828"/>
                </a:solidFill>
                <a:latin typeface="Arial"/>
                <a:ea typeface="Arial"/>
              </a:rPr>
              <a:t>Other stakeholders</a:t>
            </a:r>
            <a:endParaRPr b="0" lang="en-IN" sz="2400" spc="-1" strike="noStrike">
              <a:solidFill>
                <a:srgbClr val="000000"/>
              </a:solidFill>
              <a:latin typeface="Arial"/>
            </a:endParaRPr>
          </a:p>
          <a:p>
            <a:pPr lvl="1" marL="914400" indent="-342720">
              <a:lnSpc>
                <a:spcPct val="100000"/>
              </a:lnSpc>
              <a:buClr>
                <a:srgbClr val="60b5cc"/>
              </a:buClr>
              <a:buFont typeface="Wingdings" charset="2"/>
              <a:buChar char=""/>
            </a:pPr>
            <a:r>
              <a:rPr b="0" lang="en-IN" sz="1800" spc="-1" strike="noStrike">
                <a:solidFill>
                  <a:srgbClr val="282828"/>
                </a:solidFill>
                <a:latin typeface="Arial"/>
                <a:ea typeface="Arial"/>
              </a:rPr>
              <a:t>Government </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p:txBody>
      </p:sp>
      <p:sp>
        <p:nvSpPr>
          <p:cNvPr id="208"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413" name="TextShape 2"/>
          <p:cNvSpPr txBox="1"/>
          <p:nvPr/>
        </p:nvSpPr>
        <p:spPr>
          <a:xfrm>
            <a:off x="457200" y="1625400"/>
            <a:ext cx="8229240" cy="4625280"/>
          </a:xfrm>
          <a:prstGeom prst="rect">
            <a:avLst/>
          </a:prstGeom>
          <a:noFill/>
          <a:ln>
            <a:noFill/>
          </a:ln>
        </p:spPr>
        <p:txBody>
          <a:bodyPr lIns="54720" tIns="91440"/>
          <a:p>
            <a:pPr>
              <a:lnSpc>
                <a:spcPct val="100000"/>
              </a:lnSpc>
              <a:buClr>
                <a:srgbClr val="f0ad00"/>
              </a:buClr>
              <a:buFont typeface="Wingdings" charset="2"/>
              <a:buChar char=""/>
            </a:pPr>
            <a:r>
              <a:rPr b="0" lang="en-IN" sz="2400" spc="-1" strike="noStrike">
                <a:solidFill>
                  <a:srgbClr val="282828"/>
                </a:solidFill>
                <a:latin typeface="Arial"/>
                <a:ea typeface="Arial"/>
              </a:rPr>
              <a:t>   </a:t>
            </a:r>
            <a:r>
              <a:rPr b="0" lang="en-IN" sz="2000" spc="-1" strike="noStrike">
                <a:solidFill>
                  <a:srgbClr val="282828"/>
                </a:solidFill>
                <a:latin typeface="Arial"/>
                <a:ea typeface="Arial"/>
              </a:rPr>
              <a:t>Surge and Boost pricing concepts prevail both  in  India and abroad. Surge pricing benefits company more than it benefits drivers.</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a:lnSpc>
                <a:spcPct val="100000"/>
              </a:lnSpc>
              <a:buClr>
                <a:srgbClr val="f0ad00"/>
              </a:buClr>
              <a:buFont typeface="Wingdings" charset="2"/>
              <a:buChar char=""/>
            </a:pPr>
            <a:r>
              <a:rPr b="0" lang="en-IN" sz="2000" spc="-1" strike="noStrike">
                <a:solidFill>
                  <a:srgbClr val="282828"/>
                </a:solidFill>
                <a:latin typeface="Arial"/>
                <a:ea typeface="Arial"/>
              </a:rPr>
              <a:t>   </a:t>
            </a:r>
            <a:r>
              <a:rPr b="0" lang="en-IN" sz="2000" spc="-1" strike="noStrike">
                <a:solidFill>
                  <a:srgbClr val="282828"/>
                </a:solidFill>
                <a:latin typeface="Arial"/>
                <a:ea typeface="Arial"/>
              </a:rPr>
              <a:t>Surge pricing dynamically change based on demand and supply. Cab companies can create high demand at a place</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a:lnSpc>
                <a:spcPct val="100000"/>
              </a:lnSpc>
              <a:buClr>
                <a:srgbClr val="f0ad00"/>
              </a:buClr>
              <a:buFont typeface="Wingdings" charset="2"/>
              <a:buChar char=""/>
            </a:pPr>
            <a:r>
              <a:rPr b="0" lang="en-IN" sz="2000" spc="-1" strike="noStrike">
                <a:solidFill>
                  <a:srgbClr val="282828"/>
                </a:solidFill>
                <a:latin typeface="Arial"/>
                <a:ea typeface="Arial"/>
              </a:rPr>
              <a:t>   </a:t>
            </a:r>
            <a:r>
              <a:rPr b="0" lang="en-IN" sz="2000" spc="-1" strike="noStrike">
                <a:solidFill>
                  <a:srgbClr val="282828"/>
                </a:solidFill>
                <a:latin typeface="Arial"/>
                <a:ea typeface="Arial"/>
              </a:rPr>
              <a:t>Drivers are often paid less than actual surge rates </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a:lnSpc>
                <a:spcPct val="100000"/>
              </a:lnSpc>
              <a:buClr>
                <a:srgbClr val="f0ad00"/>
              </a:buClr>
              <a:buFont typeface="Wingdings" charset="2"/>
              <a:buChar char=""/>
            </a:pPr>
            <a:r>
              <a:rPr b="0" lang="en-IN" sz="2000" spc="-1" strike="noStrike">
                <a:solidFill>
                  <a:srgbClr val="282828"/>
                </a:solidFill>
                <a:latin typeface="Arial"/>
                <a:ea typeface="Arial"/>
              </a:rPr>
              <a:t>  </a:t>
            </a:r>
            <a:r>
              <a:rPr b="0" lang="en-IN" sz="2000" spc="-1" strike="noStrike">
                <a:solidFill>
                  <a:srgbClr val="282828"/>
                </a:solidFill>
                <a:latin typeface="Arial"/>
                <a:ea typeface="Arial"/>
              </a:rPr>
              <a:t>Boost pricing benefits driver directly </a:t>
            </a:r>
            <a:endParaRPr b="0" lang="en-IN" sz="2000" spc="-1" strike="noStrike">
              <a:solidFill>
                <a:srgbClr val="000000"/>
              </a:solidFill>
              <a:latin typeface="Arial"/>
            </a:endParaRPr>
          </a:p>
          <a:p>
            <a:pPr lvl="1" marL="457200">
              <a:lnSpc>
                <a:spcPct val="100000"/>
              </a:lnSpc>
              <a:spcBef>
                <a:spcPts val="360"/>
              </a:spcBef>
              <a:buClr>
                <a:srgbClr val="60b5cc"/>
              </a:buClr>
              <a:buFont typeface="Wingdings" charset="2"/>
              <a:buChar char=""/>
            </a:pPr>
            <a:r>
              <a:rPr b="0" lang="en-IN" sz="2400" spc="-1" strike="noStrike">
                <a:solidFill>
                  <a:srgbClr val="282828"/>
                </a:solidFill>
                <a:latin typeface="Arial"/>
                <a:ea typeface="Arial"/>
              </a:rPr>
              <a:t>  </a:t>
            </a:r>
            <a:r>
              <a:rPr b="0" lang="en-IN" sz="1600" spc="-1" strike="noStrike">
                <a:solidFill>
                  <a:srgbClr val="282828"/>
                </a:solidFill>
                <a:latin typeface="Arial"/>
                <a:ea typeface="Arial"/>
              </a:rPr>
              <a:t>Offered during special timings like from 1800hrs to morning 0500 hrs at IGI airport  </a:t>
            </a:r>
            <a:endParaRPr b="0" lang="en-IN" sz="1600" spc="-1" strike="noStrike">
              <a:solidFill>
                <a:srgbClr val="000000"/>
              </a:solidFill>
              <a:latin typeface="Arial"/>
            </a:endParaRPr>
          </a:p>
          <a:p>
            <a:pPr lvl="1" marL="45720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Boost stays for longer duration and is predictable</a:t>
            </a:r>
            <a:endParaRPr b="0" lang="en-IN" sz="1600" spc="-1" strike="noStrike">
              <a:solidFill>
                <a:srgbClr val="000000"/>
              </a:solidFill>
              <a:latin typeface="Arial"/>
            </a:endParaRPr>
          </a:p>
          <a:p>
            <a:endParaRPr b="0" lang="en-IN" sz="1600" spc="-1" strike="noStrike">
              <a:solidFill>
                <a:srgbClr val="000000"/>
              </a:solidFill>
              <a:latin typeface="Arial"/>
            </a:endParaRPr>
          </a:p>
          <a:p>
            <a:pPr>
              <a:lnSpc>
                <a:spcPct val="100000"/>
              </a:lnSpc>
              <a:buClr>
                <a:srgbClr val="f0ad00"/>
              </a:buClr>
              <a:buFont typeface="Wingdings" charset="2"/>
              <a:buChar char=""/>
            </a:pPr>
            <a:r>
              <a:rPr b="0" lang="en-IN" sz="2000" spc="-1" strike="noStrike">
                <a:solidFill>
                  <a:srgbClr val="282828"/>
                </a:solidFill>
                <a:latin typeface="Arial"/>
                <a:ea typeface="Arial"/>
              </a:rPr>
              <a:t>    </a:t>
            </a:r>
            <a:r>
              <a:rPr b="0" lang="en-IN" sz="2000" spc="-1" strike="noStrike">
                <a:solidFill>
                  <a:srgbClr val="282828"/>
                </a:solidFill>
                <a:latin typeface="Arial"/>
                <a:ea typeface="Arial"/>
              </a:rPr>
              <a:t>Boost pricing is similar to extra charges freelance drivers take during late night hours</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p:txBody>
      </p:sp>
      <p:sp>
        <p:nvSpPr>
          <p:cNvPr id="414" name="TextShape 3"/>
          <p:cNvSpPr txBox="1"/>
          <p:nvPr/>
        </p:nvSpPr>
        <p:spPr>
          <a:xfrm>
            <a:off x="8204400" y="6477120"/>
            <a:ext cx="733320" cy="273960"/>
          </a:xfrm>
          <a:prstGeom prst="rect">
            <a:avLst/>
          </a:prstGeom>
          <a:noFill/>
          <a:ln>
            <a:noFill/>
          </a:ln>
        </p:spPr>
        <p:txBody>
          <a:bodyPr bIns="0" anchor="b"/>
          <a:p>
            <a:pPr algn="r">
              <a:lnSpc>
                <a:spcPct val="100000"/>
              </a:lnSpc>
            </a:pPr>
            <a:fld id="{F9D9A81F-736B-4FD0-8209-7864447A4A24}"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415"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99" dur="indefinite" restart="never" nodeType="tmRoot">
          <p:childTnLst>
            <p:seq>
              <p:cTn id="100"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417" name="TextShape 2"/>
          <p:cNvSpPr txBox="1"/>
          <p:nvPr/>
        </p:nvSpPr>
        <p:spPr>
          <a:xfrm>
            <a:off x="457200" y="1774080"/>
            <a:ext cx="8296560" cy="4623480"/>
          </a:xfrm>
          <a:prstGeom prst="rect">
            <a:avLst/>
          </a:prstGeom>
          <a:noFill/>
          <a:ln>
            <a:noFill/>
          </a:ln>
        </p:spPr>
        <p:txBody>
          <a:bodyPr tIns="91440">
            <a:normAutofit/>
          </a:bodyPr>
          <a:p>
            <a:pPr>
              <a:lnSpc>
                <a:spcPct val="100000"/>
              </a:lnSpc>
              <a:buClr>
                <a:srgbClr val="f0ad00"/>
              </a:buClr>
              <a:buFont typeface="Wingdings" charset="2"/>
              <a:buChar char=""/>
            </a:pPr>
            <a:r>
              <a:rPr b="0" lang="en-IN" sz="2000" spc="-1" strike="noStrike">
                <a:solidFill>
                  <a:srgbClr val="282828"/>
                </a:solidFill>
                <a:latin typeface="Arial"/>
                <a:ea typeface="Arial"/>
              </a:rPr>
              <a:t>    </a:t>
            </a:r>
            <a:r>
              <a:rPr b="0" lang="en-IN" sz="2000" spc="-1" strike="noStrike">
                <a:solidFill>
                  <a:srgbClr val="282828"/>
                </a:solidFill>
                <a:latin typeface="Arial"/>
                <a:ea typeface="Arial"/>
              </a:rPr>
              <a:t>Governments not taking regulatory control- T</a:t>
            </a:r>
            <a:r>
              <a:rPr b="0" lang="en-IN" sz="2000" spc="-1" strike="noStrike">
                <a:solidFill>
                  <a:srgbClr val="000000"/>
                </a:solidFill>
                <a:latin typeface="Arial"/>
                <a:ea typeface="Corbel"/>
              </a:rPr>
              <a:t>he government is planning to cap surge pricing by app based taxi aggregators to 3X the base fare</a:t>
            </a:r>
            <a:endParaRPr b="0" lang="en-IN" sz="20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1" lang="en-IN" sz="1600" spc="-1" strike="noStrike">
                <a:solidFill>
                  <a:srgbClr val="000000"/>
                </a:solidFill>
                <a:latin typeface="Arial"/>
                <a:ea typeface="Corbel"/>
              </a:rPr>
              <a:t>      </a:t>
            </a:r>
            <a:r>
              <a:rPr b="0" lang="en-IN" sz="1600" spc="-1" strike="noStrike">
                <a:solidFill>
                  <a:srgbClr val="000000"/>
                </a:solidFill>
                <a:latin typeface="Arial"/>
                <a:ea typeface="Corbel"/>
              </a:rPr>
              <a:t>Cap on surge pricing results in lower driver earnings. Uber Drivers in Bengaluru on average earn 8-15% lower than in Hyderabad, and drivers took home 22-25% less  due to higher cost of operation in Bengaluru</a:t>
            </a:r>
            <a:endParaRPr b="0" lang="en-IN" sz="1600" spc="-1" strike="noStrike">
              <a:solidFill>
                <a:srgbClr val="000000"/>
              </a:solidFill>
              <a:latin typeface="Arial"/>
            </a:endParaRPr>
          </a:p>
          <a:p>
            <a:pPr>
              <a:lnSpc>
                <a:spcPct val="100000"/>
              </a:lnSpc>
            </a:pPr>
            <a:endParaRPr b="0" lang="en-IN" sz="1600" spc="-1" strike="noStrike">
              <a:solidFill>
                <a:srgbClr val="000000"/>
              </a:solidFill>
              <a:latin typeface="Arial"/>
            </a:endParaRPr>
          </a:p>
          <a:p>
            <a:pPr>
              <a:lnSpc>
                <a:spcPct val="100000"/>
              </a:lnSpc>
              <a:buClr>
                <a:srgbClr val="f0ad00"/>
              </a:buClr>
              <a:buFont typeface="Wingdings" charset="2"/>
              <a:buChar char=""/>
            </a:pPr>
            <a:r>
              <a:rPr b="0" lang="en-IN" sz="2400" spc="-1" strike="noStrike">
                <a:solidFill>
                  <a:srgbClr val="000000"/>
                </a:solidFill>
                <a:latin typeface="Arial"/>
                <a:ea typeface="Corbel"/>
              </a:rPr>
              <a:t>   </a:t>
            </a:r>
            <a:r>
              <a:rPr b="0" lang="en-IN" sz="2000" spc="-1" strike="noStrike">
                <a:solidFill>
                  <a:srgbClr val="000000"/>
                </a:solidFill>
                <a:latin typeface="Arial"/>
                <a:ea typeface="Corbel"/>
              </a:rPr>
              <a:t>Government either state or central should give adequate guidelines for these companies to operate</a:t>
            </a:r>
            <a:r>
              <a:rPr b="0" lang="en-IN" sz="2400" spc="-1" strike="noStrike">
                <a:solidFill>
                  <a:srgbClr val="000000"/>
                </a:solidFill>
                <a:latin typeface="Arial"/>
                <a:ea typeface="Corbel"/>
              </a:rPr>
              <a:t> </a:t>
            </a:r>
            <a:endParaRPr b="0" lang="en-IN" sz="24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     </a:t>
            </a:r>
            <a:r>
              <a:rPr b="0" lang="en-IN" sz="1600" spc="-1" strike="noStrike">
                <a:solidFill>
                  <a:srgbClr val="000000"/>
                </a:solidFill>
                <a:latin typeface="Arial"/>
                <a:ea typeface="Corbel"/>
              </a:rPr>
              <a:t>This will increase satisfaction level among drivers</a:t>
            </a:r>
            <a:endParaRPr b="0" lang="en-IN" sz="16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      </a:t>
            </a:r>
            <a:r>
              <a:rPr b="0" lang="en-IN" sz="1600" spc="-1" strike="noStrike">
                <a:solidFill>
                  <a:srgbClr val="000000"/>
                </a:solidFill>
                <a:latin typeface="Arial"/>
                <a:ea typeface="Corbel"/>
              </a:rPr>
              <a:t>At the same time the profit margin of drivers should not reduce </a:t>
            </a:r>
            <a:endParaRPr b="0" lang="en-IN" sz="1600" spc="-1" strike="noStrike">
              <a:solidFill>
                <a:srgbClr val="000000"/>
              </a:solidFill>
              <a:latin typeface="Arial"/>
            </a:endParaRPr>
          </a:p>
          <a:p>
            <a:pPr>
              <a:lnSpc>
                <a:spcPct val="100000"/>
              </a:lnSpc>
            </a:pPr>
            <a:endParaRPr b="0" lang="en-IN" sz="1600" spc="-1" strike="noStrike">
              <a:solidFill>
                <a:srgbClr val="000000"/>
              </a:solidFill>
              <a:latin typeface="Arial"/>
            </a:endParaRPr>
          </a:p>
          <a:p>
            <a:pPr>
              <a:lnSpc>
                <a:spcPct val="100000"/>
              </a:lnSpc>
              <a:buClr>
                <a:srgbClr val="f0ad00"/>
              </a:buClr>
              <a:buFont typeface="Wingdings" charset="2"/>
              <a:buChar char=""/>
            </a:pPr>
            <a:r>
              <a:rPr b="0" lang="en-IN" sz="2800" spc="-1" strike="noStrike">
                <a:solidFill>
                  <a:srgbClr val="000000"/>
                </a:solidFill>
                <a:latin typeface="Arial"/>
                <a:ea typeface="Corbel"/>
              </a:rPr>
              <a:t>    </a:t>
            </a:r>
            <a:r>
              <a:rPr b="0" lang="en-IN" sz="2000" spc="-1" strike="noStrike">
                <a:solidFill>
                  <a:srgbClr val="000000"/>
                </a:solidFill>
                <a:latin typeface="Arial"/>
                <a:ea typeface="Corbel"/>
              </a:rPr>
              <a:t>Drivers in India have Welfare Association but they have no legal connotation like unions</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p:txBody>
      </p:sp>
      <p:sp>
        <p:nvSpPr>
          <p:cNvPr id="418"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19" name="TextShape 4"/>
          <p:cNvSpPr txBox="1"/>
          <p:nvPr/>
        </p:nvSpPr>
        <p:spPr>
          <a:xfrm>
            <a:off x="8204400" y="6477120"/>
            <a:ext cx="733680" cy="273960"/>
          </a:xfrm>
          <a:prstGeom prst="rect">
            <a:avLst/>
          </a:prstGeom>
          <a:noFill/>
          <a:ln>
            <a:noFill/>
          </a:ln>
        </p:spPr>
        <p:txBody>
          <a:bodyPr bIns="0" anchor="b"/>
          <a:p>
            <a:pPr algn="r">
              <a:lnSpc>
                <a:spcPct val="100000"/>
              </a:lnSpc>
            </a:pPr>
            <a:fld id="{CB7BF669-247E-45F7-A998-D5E178B91A99}"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101" dur="indefinite" restart="never" nodeType="tmRoot">
          <p:childTnLst>
            <p:seq>
              <p:cTn id="102" dur="indefinite" nodeType="mainSeq"/>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457200" y="152280"/>
            <a:ext cx="8229240" cy="1250640"/>
          </a:xfrm>
          <a:prstGeom prst="rect">
            <a:avLst/>
          </a:prstGeom>
          <a:noFill/>
          <a:ln>
            <a:noFill/>
          </a:ln>
        </p:spPr>
        <p:txBody>
          <a:bodyPr rIns="45720" anchor="ctr"/>
          <a:p>
            <a:pP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421" name="TextShape 2"/>
          <p:cNvSpPr txBox="1"/>
          <p:nvPr/>
        </p:nvSpPr>
        <p:spPr>
          <a:xfrm>
            <a:off x="457200" y="1774080"/>
            <a:ext cx="8341560" cy="4623480"/>
          </a:xfrm>
          <a:prstGeom prst="rect">
            <a:avLst/>
          </a:prstGeom>
          <a:noFill/>
          <a:ln>
            <a:noFill/>
          </a:ln>
        </p:spPr>
        <p:txBody>
          <a:bodyPr tIns="91440">
            <a:normAutofit/>
          </a:bodyPr>
          <a:p>
            <a:pPr>
              <a:lnSpc>
                <a:spcPct val="100000"/>
              </a:lnSpc>
              <a:buClr>
                <a:srgbClr val="f0ad00"/>
              </a:buClr>
              <a:buFont typeface="Wingdings" charset="2"/>
              <a:buChar char=""/>
            </a:pPr>
            <a:r>
              <a:rPr b="0" lang="en-IN" sz="2400" spc="-1" strike="noStrike">
                <a:solidFill>
                  <a:srgbClr val="282828"/>
                </a:solidFill>
                <a:latin typeface="Arial"/>
                <a:ea typeface="Arial"/>
              </a:rPr>
              <a:t>    </a:t>
            </a:r>
            <a:r>
              <a:rPr b="0" lang="en-IN" sz="2000" spc="-1" strike="noStrike">
                <a:solidFill>
                  <a:srgbClr val="282828"/>
                </a:solidFill>
                <a:latin typeface="Arial"/>
                <a:ea typeface="Arial"/>
              </a:rPr>
              <a:t>Driver also rate customers</a:t>
            </a:r>
            <a:endParaRPr b="0" lang="en-IN" sz="20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 </a:t>
            </a:r>
            <a:r>
              <a:rPr b="0" lang="en-IN" sz="1600" spc="-1" strike="noStrike">
                <a:solidFill>
                  <a:srgbClr val="000000"/>
                </a:solidFill>
                <a:latin typeface="Arial"/>
                <a:ea typeface="Corbel"/>
              </a:rPr>
              <a:t>Passenger ratings are a way for Uber to protect its drivers</a:t>
            </a:r>
            <a:endParaRPr b="0" lang="en-IN" sz="16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If customer rating is low customers are not matched to same driver </a:t>
            </a:r>
            <a:endParaRPr b="0" lang="en-IN" sz="16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To break effect, customer can book through others mobile or use  new sim card </a:t>
            </a:r>
            <a:endParaRPr b="0" lang="en-IN" sz="1600" spc="-1" strike="noStrike">
              <a:solidFill>
                <a:srgbClr val="000000"/>
              </a:solidFill>
              <a:latin typeface="Arial"/>
            </a:endParaRPr>
          </a:p>
          <a:p>
            <a:pPr>
              <a:lnSpc>
                <a:spcPct val="100000"/>
              </a:lnSpc>
              <a:buClr>
                <a:srgbClr val="f0ad00"/>
              </a:buClr>
              <a:buFont typeface="Wingdings" charset="2"/>
              <a:buChar char=""/>
            </a:pPr>
            <a:r>
              <a:rPr b="0" lang="en-IN" sz="2400" spc="-1" strike="noStrike">
                <a:solidFill>
                  <a:srgbClr val="282828"/>
                </a:solidFill>
                <a:latin typeface="Arial"/>
                <a:ea typeface="Arial"/>
              </a:rPr>
              <a:t>    </a:t>
            </a:r>
            <a:r>
              <a:rPr b="0" lang="en-IN" sz="2000" spc="-1" strike="noStrike">
                <a:solidFill>
                  <a:srgbClr val="282828"/>
                </a:solidFill>
                <a:latin typeface="Arial"/>
                <a:ea typeface="Arial"/>
              </a:rPr>
              <a:t>No proper mechanism to report problem</a:t>
            </a:r>
            <a:endParaRPr b="0" lang="en-IN" sz="20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Drivers generally deal with Customer Service Representative (CSR)</a:t>
            </a:r>
            <a:endParaRPr b="0" lang="en-IN" sz="1600" spc="-1" strike="noStrike">
              <a:solidFill>
                <a:srgbClr val="000000"/>
              </a:solidFill>
              <a:latin typeface="Arial"/>
            </a:endParaRPr>
          </a:p>
          <a:p>
            <a:pPr lvl="2" marL="914400">
              <a:lnSpc>
                <a:spcPct val="100000"/>
              </a:lnSpc>
              <a:spcBef>
                <a:spcPts val="40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Template response</a:t>
            </a:r>
            <a:endParaRPr b="0" lang="en-IN" sz="16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India situation is bit better due to multiple office </a:t>
            </a:r>
            <a:endParaRPr b="0" lang="en-IN" sz="1600" spc="-1" strike="noStrike">
              <a:solidFill>
                <a:srgbClr val="000000"/>
              </a:solidFill>
              <a:latin typeface="Arial"/>
            </a:endParaRPr>
          </a:p>
          <a:p>
            <a:pPr lvl="2" marL="914400">
              <a:lnSpc>
                <a:spcPct val="100000"/>
              </a:lnSpc>
              <a:spcBef>
                <a:spcPts val="40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If drivers are off-road | deactivated they have to report to office </a:t>
            </a:r>
            <a:endParaRPr b="0" lang="en-IN" sz="1600" spc="-1" strike="noStrike">
              <a:solidFill>
                <a:srgbClr val="000000"/>
              </a:solidFill>
              <a:latin typeface="Arial"/>
            </a:endParaRPr>
          </a:p>
          <a:p>
            <a:pPr lvl="2" marL="914400">
              <a:lnSpc>
                <a:spcPct val="100000"/>
              </a:lnSpc>
              <a:spcBef>
                <a:spcPts val="40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Off-road drivers could be for some  hours and after elapse of that driver resumes service </a:t>
            </a:r>
            <a:endParaRPr b="0" lang="en-IN" sz="16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Rules are heavily in favour of customers and driver have very little say</a:t>
            </a:r>
            <a:endParaRPr b="0" lang="en-IN" sz="1600" spc="-1" strike="noStrike">
              <a:solidFill>
                <a:srgbClr val="000000"/>
              </a:solidFill>
              <a:latin typeface="Arial"/>
            </a:endParaRPr>
          </a:p>
          <a:p>
            <a:pPr>
              <a:lnSpc>
                <a:spcPct val="100000"/>
              </a:lnSpc>
            </a:pPr>
            <a:endParaRPr b="0" lang="en-IN" sz="1600" spc="-1" strike="noStrike">
              <a:solidFill>
                <a:srgbClr val="000000"/>
              </a:solidFill>
              <a:latin typeface="Arial"/>
            </a:endParaRPr>
          </a:p>
        </p:txBody>
      </p:sp>
      <p:sp>
        <p:nvSpPr>
          <p:cNvPr id="422"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23" name="TextShape 4"/>
          <p:cNvSpPr txBox="1"/>
          <p:nvPr/>
        </p:nvSpPr>
        <p:spPr>
          <a:xfrm>
            <a:off x="8204400" y="6477120"/>
            <a:ext cx="733680" cy="273960"/>
          </a:xfrm>
          <a:prstGeom prst="rect">
            <a:avLst/>
          </a:prstGeom>
          <a:noFill/>
          <a:ln>
            <a:noFill/>
          </a:ln>
        </p:spPr>
        <p:txBody>
          <a:bodyPr bIns="0" anchor="b"/>
          <a:p>
            <a:pPr algn="r">
              <a:lnSpc>
                <a:spcPct val="100000"/>
              </a:lnSpc>
            </a:pPr>
            <a:fld id="{56234862-C697-44C2-83DD-70A064F97D73}"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103" dur="indefinite" restart="never" nodeType="tmRoot">
          <p:childTnLst>
            <p:seq>
              <p:cTn id="104"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425" name="TextShape 2"/>
          <p:cNvSpPr txBox="1"/>
          <p:nvPr/>
        </p:nvSpPr>
        <p:spPr>
          <a:xfrm>
            <a:off x="430920" y="1591200"/>
            <a:ext cx="8371800" cy="4623480"/>
          </a:xfrm>
          <a:prstGeom prst="rect">
            <a:avLst/>
          </a:prstGeom>
          <a:noFill/>
          <a:ln>
            <a:noFill/>
          </a:ln>
        </p:spPr>
        <p:txBody>
          <a:bodyPr tIns="91440">
            <a:normAutofit/>
          </a:bodyPr>
          <a:p>
            <a:pPr>
              <a:lnSpc>
                <a:spcPct val="100000"/>
              </a:lnSpc>
              <a:buClr>
                <a:srgbClr val="f0ad00"/>
              </a:buClr>
              <a:buFont typeface="Wingdings" charset="2"/>
              <a:buChar char=""/>
            </a:pPr>
            <a:r>
              <a:rPr b="0" lang="en-IN" sz="2000" spc="-1" strike="noStrike">
                <a:solidFill>
                  <a:srgbClr val="282828"/>
                </a:solidFill>
                <a:latin typeface="Arial"/>
                <a:ea typeface="Arial"/>
              </a:rPr>
              <a:t>    </a:t>
            </a:r>
            <a:r>
              <a:rPr b="0" lang="en-IN" sz="2000" spc="-1" strike="noStrike">
                <a:solidFill>
                  <a:srgbClr val="282828"/>
                </a:solidFill>
                <a:latin typeface="Arial"/>
                <a:ea typeface="Arial"/>
              </a:rPr>
              <a:t>Blind passenger acceptance is unethical – if drivers are their own boss then they should not be penalised for refusal of rides </a:t>
            </a:r>
            <a:endParaRPr b="0" lang="en-IN" sz="2000" spc="-1" strike="noStrike">
              <a:solidFill>
                <a:srgbClr val="000000"/>
              </a:solidFill>
              <a:latin typeface="Arial"/>
            </a:endParaRPr>
          </a:p>
          <a:p>
            <a:pPr lvl="1" marL="457200">
              <a:lnSpc>
                <a:spcPct val="100000"/>
              </a:lnSpc>
              <a:spcBef>
                <a:spcPts val="479"/>
              </a:spcBef>
              <a:buClr>
                <a:srgbClr val="60b5cc"/>
              </a:buClr>
              <a:buFont typeface="Noto Sans Symbols"/>
              <a:buChar char="▪"/>
            </a:pPr>
            <a:r>
              <a:rPr b="0" lang="en-IN" sz="2000" spc="-1" strike="noStrike">
                <a:solidFill>
                  <a:srgbClr val="282828"/>
                </a:solidFill>
                <a:latin typeface="Arial"/>
                <a:ea typeface="Arial"/>
              </a:rPr>
              <a:t>  </a:t>
            </a:r>
            <a:r>
              <a:rPr b="0" lang="en-IN" sz="1700" spc="-1" strike="noStrike">
                <a:solidFill>
                  <a:srgbClr val="282828"/>
                </a:solidFill>
                <a:latin typeface="Arial"/>
                <a:ea typeface="Arial"/>
              </a:rPr>
              <a:t>Local rides drivers view destination only after receiving OTP from  </a:t>
            </a:r>
            <a:endParaRPr b="0" lang="en-IN" sz="1700" spc="-1" strike="noStrike">
              <a:solidFill>
                <a:srgbClr val="000000"/>
              </a:solidFill>
              <a:latin typeface="Arial"/>
            </a:endParaRPr>
          </a:p>
          <a:p>
            <a:pPr marL="457200">
              <a:lnSpc>
                <a:spcPct val="100000"/>
              </a:lnSpc>
              <a:spcBef>
                <a:spcPts val="479"/>
              </a:spcBef>
            </a:pPr>
            <a:r>
              <a:rPr b="0" lang="en-IN" sz="1700" spc="-1" strike="noStrike">
                <a:solidFill>
                  <a:srgbClr val="282828"/>
                </a:solidFill>
                <a:latin typeface="Arial"/>
                <a:ea typeface="Arial"/>
              </a:rPr>
              <a:t>passenger</a:t>
            </a:r>
            <a:endParaRPr b="0" lang="en-IN" sz="1700" spc="-1" strike="noStrike">
              <a:solidFill>
                <a:srgbClr val="000000"/>
              </a:solidFill>
              <a:latin typeface="Arial"/>
            </a:endParaRPr>
          </a:p>
          <a:p>
            <a:pPr lvl="1" marL="457200">
              <a:lnSpc>
                <a:spcPct val="100000"/>
              </a:lnSpc>
              <a:spcBef>
                <a:spcPts val="479"/>
              </a:spcBef>
              <a:buClr>
                <a:srgbClr val="60b5cc"/>
              </a:buClr>
              <a:buFont typeface="Noto Sans Symbols"/>
              <a:buChar char="▪"/>
            </a:pPr>
            <a:r>
              <a:rPr b="0" lang="en-IN" sz="1700" spc="-1" strike="noStrike">
                <a:solidFill>
                  <a:srgbClr val="282828"/>
                </a:solidFill>
                <a:latin typeface="Arial"/>
                <a:ea typeface="Arial"/>
              </a:rPr>
              <a:t>  </a:t>
            </a:r>
            <a:r>
              <a:rPr b="0" lang="en-IN" sz="1700" spc="-1" strike="noStrike">
                <a:solidFill>
                  <a:srgbClr val="282828"/>
                </a:solidFill>
                <a:latin typeface="Arial"/>
                <a:ea typeface="Arial"/>
              </a:rPr>
              <a:t>Out station rides – Driver knows the destination city but not which     </a:t>
            </a:r>
            <a:endParaRPr b="0" lang="en-IN" sz="1700" spc="-1" strike="noStrike">
              <a:solidFill>
                <a:srgbClr val="000000"/>
              </a:solidFill>
              <a:latin typeface="Arial"/>
            </a:endParaRPr>
          </a:p>
          <a:p>
            <a:pPr marL="457200">
              <a:lnSpc>
                <a:spcPct val="100000"/>
              </a:lnSpc>
              <a:spcBef>
                <a:spcPts val="479"/>
              </a:spcBef>
            </a:pPr>
            <a:r>
              <a:rPr b="0" lang="en-IN" sz="1700" spc="-1" strike="noStrike">
                <a:solidFill>
                  <a:srgbClr val="282828"/>
                </a:solidFill>
                <a:latin typeface="Arial"/>
                <a:ea typeface="Arial"/>
              </a:rPr>
              <a:t>part of city</a:t>
            </a:r>
            <a:endParaRPr b="0" lang="en-IN" sz="1700" spc="-1" strike="noStrike">
              <a:solidFill>
                <a:srgbClr val="000000"/>
              </a:solidFill>
              <a:latin typeface="Arial"/>
            </a:endParaRPr>
          </a:p>
          <a:p>
            <a:pPr lvl="1" marL="457200">
              <a:lnSpc>
                <a:spcPct val="100000"/>
              </a:lnSpc>
              <a:spcBef>
                <a:spcPts val="479"/>
              </a:spcBef>
              <a:buClr>
                <a:srgbClr val="60b5cc"/>
              </a:buClr>
              <a:buFont typeface="Noto Sans Symbols"/>
              <a:buChar char="▪"/>
            </a:pPr>
            <a:r>
              <a:rPr b="0" lang="en-IN" sz="1700" spc="-1" strike="noStrike">
                <a:solidFill>
                  <a:srgbClr val="282828"/>
                </a:solidFill>
                <a:latin typeface="Arial"/>
                <a:ea typeface="Arial"/>
              </a:rPr>
              <a:t>   </a:t>
            </a:r>
            <a:r>
              <a:rPr b="0" lang="en-IN" sz="1700" spc="-1" strike="noStrike">
                <a:solidFill>
                  <a:srgbClr val="282828"/>
                </a:solidFill>
                <a:latin typeface="Arial"/>
                <a:ea typeface="Arial"/>
              </a:rPr>
              <a:t>Drivers are not penalised for refusing out station rides but are penalised for refusing local rides</a:t>
            </a:r>
            <a:endParaRPr b="0" lang="en-IN" sz="1700" spc="-1" strike="noStrike">
              <a:solidFill>
                <a:srgbClr val="000000"/>
              </a:solidFill>
              <a:latin typeface="Arial"/>
            </a:endParaRPr>
          </a:p>
          <a:p>
            <a:pPr>
              <a:lnSpc>
                <a:spcPct val="100000"/>
              </a:lnSpc>
              <a:buClr>
                <a:srgbClr val="f0ad00"/>
              </a:buClr>
              <a:buFont typeface="Wingdings" charset="2"/>
              <a:buChar char=""/>
            </a:pPr>
            <a:r>
              <a:rPr b="0" lang="en-IN" sz="2000" spc="-1" strike="noStrike">
                <a:solidFill>
                  <a:srgbClr val="282828"/>
                </a:solidFill>
                <a:latin typeface="Arial"/>
                <a:ea typeface="Arial"/>
              </a:rPr>
              <a:t>    </a:t>
            </a:r>
            <a:r>
              <a:rPr b="0" lang="en-IN" sz="2000" spc="-1" strike="noStrike">
                <a:solidFill>
                  <a:srgbClr val="282828"/>
                </a:solidFill>
                <a:latin typeface="Arial"/>
                <a:ea typeface="Arial"/>
              </a:rPr>
              <a:t>High Driver rating </a:t>
            </a:r>
            <a:endParaRPr b="0" lang="en-IN" sz="20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2000" spc="-1" strike="noStrike">
                <a:solidFill>
                  <a:srgbClr val="282828"/>
                </a:solidFill>
                <a:latin typeface="Arial"/>
                <a:ea typeface="Arial"/>
              </a:rPr>
              <a:t> </a:t>
            </a:r>
            <a:r>
              <a:rPr b="0" lang="en-IN" sz="1700" spc="-1" strike="noStrike">
                <a:solidFill>
                  <a:srgbClr val="282828"/>
                </a:solidFill>
                <a:latin typeface="Arial"/>
                <a:ea typeface="Arial"/>
              </a:rPr>
              <a:t>Drivers are encouraged to keep ratings high – customers act as managers </a:t>
            </a:r>
            <a:endParaRPr b="0" lang="en-IN" sz="17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700" spc="-1" strike="noStrike">
                <a:solidFill>
                  <a:srgbClr val="282828"/>
                </a:solidFill>
                <a:latin typeface="Arial"/>
                <a:ea typeface="Arial"/>
              </a:rPr>
              <a:t> </a:t>
            </a:r>
            <a:r>
              <a:rPr b="0" lang="en-IN" sz="1700" spc="-1" strike="noStrike">
                <a:solidFill>
                  <a:srgbClr val="282828"/>
                </a:solidFill>
                <a:latin typeface="Arial"/>
                <a:ea typeface="Arial"/>
              </a:rPr>
              <a:t>Not right to be judged by unknown and frequently changing managers</a:t>
            </a:r>
            <a:endParaRPr b="0" lang="en-IN" sz="17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700" spc="-1" strike="noStrike">
                <a:solidFill>
                  <a:srgbClr val="282828"/>
                </a:solidFill>
                <a:latin typeface="Arial"/>
                <a:ea typeface="Arial"/>
              </a:rPr>
              <a:t>  </a:t>
            </a:r>
            <a:r>
              <a:rPr b="0" lang="en-IN" sz="1700" spc="-1" strike="noStrike">
                <a:solidFill>
                  <a:srgbClr val="282828"/>
                </a:solidFill>
                <a:latin typeface="Arial"/>
                <a:ea typeface="Arial"/>
              </a:rPr>
              <a:t>Above 8.2 /10 for Ola and 4.9/5 for Uber- Higher rating more likely to get ride (if more drivers near) </a:t>
            </a:r>
            <a:endParaRPr b="0" lang="en-IN" sz="1700" spc="-1" strike="noStrike">
              <a:solidFill>
                <a:srgbClr val="000000"/>
              </a:solidFill>
              <a:latin typeface="Arial"/>
            </a:endParaRPr>
          </a:p>
          <a:p>
            <a:pPr>
              <a:lnSpc>
                <a:spcPct val="100000"/>
              </a:lnSpc>
            </a:pPr>
            <a:endParaRPr b="0" lang="en-IN" sz="1700" spc="-1" strike="noStrike">
              <a:solidFill>
                <a:srgbClr val="000000"/>
              </a:solidFill>
              <a:latin typeface="Arial"/>
            </a:endParaRPr>
          </a:p>
        </p:txBody>
      </p:sp>
      <p:sp>
        <p:nvSpPr>
          <p:cNvPr id="426"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27" name="TextShape 4"/>
          <p:cNvSpPr txBox="1"/>
          <p:nvPr/>
        </p:nvSpPr>
        <p:spPr>
          <a:xfrm>
            <a:off x="8204400" y="6477120"/>
            <a:ext cx="733680" cy="273960"/>
          </a:xfrm>
          <a:prstGeom prst="rect">
            <a:avLst/>
          </a:prstGeom>
          <a:noFill/>
          <a:ln>
            <a:noFill/>
          </a:ln>
        </p:spPr>
        <p:txBody>
          <a:bodyPr bIns="0" anchor="b"/>
          <a:p>
            <a:pPr algn="r">
              <a:lnSpc>
                <a:spcPct val="100000"/>
              </a:lnSpc>
            </a:pPr>
            <a:fld id="{A54F3C76-F98E-4F13-B022-59B3C6D8F39F}"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105" dur="indefinite" restart="never" nodeType="tmRoot">
          <p:childTnLst>
            <p:seq>
              <p:cTn id="106"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429" name="TextShape 2"/>
          <p:cNvSpPr txBox="1"/>
          <p:nvPr/>
        </p:nvSpPr>
        <p:spPr>
          <a:xfrm>
            <a:off x="457200" y="1656360"/>
            <a:ext cx="8371800" cy="4623480"/>
          </a:xfrm>
          <a:prstGeom prst="rect">
            <a:avLst/>
          </a:prstGeom>
          <a:noFill/>
          <a:ln>
            <a:noFill/>
          </a:ln>
        </p:spPr>
        <p:txBody>
          <a:bodyPr tIns="91440">
            <a:normAutofit/>
          </a:bodyPr>
          <a:p>
            <a:pPr>
              <a:lnSpc>
                <a:spcPct val="100000"/>
              </a:lnSpc>
              <a:buClr>
                <a:srgbClr val="f0ad00"/>
              </a:buClr>
              <a:buFont typeface="Wingdings" charset="2"/>
              <a:buChar char=""/>
            </a:pPr>
            <a:r>
              <a:rPr b="0" lang="en-IN" sz="2400" spc="-1" strike="noStrike">
                <a:solidFill>
                  <a:srgbClr val="282828"/>
                </a:solidFill>
                <a:latin typeface="Arial"/>
                <a:ea typeface="Arial"/>
              </a:rPr>
              <a:t> </a:t>
            </a:r>
            <a:r>
              <a:rPr b="0" lang="en-IN" sz="2200" spc="-1" strike="noStrike">
                <a:solidFill>
                  <a:srgbClr val="282828"/>
                </a:solidFill>
                <a:latin typeface="Arial"/>
                <a:ea typeface="Arial"/>
              </a:rPr>
              <a:t>Performance feedback is given in both Ola and Uber</a:t>
            </a:r>
            <a:endParaRPr b="0" lang="en-IN" sz="22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2000" spc="-1" strike="noStrike">
                <a:solidFill>
                  <a:srgbClr val="282828"/>
                </a:solidFill>
                <a:latin typeface="Arial"/>
                <a:ea typeface="Arial"/>
              </a:rPr>
              <a:t> </a:t>
            </a:r>
            <a:r>
              <a:rPr b="0" lang="en-IN" sz="1600" spc="-1" strike="noStrike">
                <a:solidFill>
                  <a:srgbClr val="282828"/>
                </a:solidFill>
                <a:latin typeface="Arial"/>
                <a:ea typeface="Arial"/>
              </a:rPr>
              <a:t>Weekly performance feedback is given in Ola and not in Uber</a:t>
            </a:r>
            <a:endParaRPr b="0" lang="en-IN" sz="16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Uber drivers can monitor their ratings through app</a:t>
            </a:r>
            <a:endParaRPr b="0" lang="en-IN" sz="16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Performance review is done only through App based on driver ratings and not in person</a:t>
            </a:r>
            <a:endParaRPr b="0" lang="en-IN" sz="1600" spc="-1" strike="noStrike">
              <a:solidFill>
                <a:srgbClr val="000000"/>
              </a:solidFill>
              <a:latin typeface="Arial"/>
            </a:endParaRPr>
          </a:p>
          <a:p>
            <a:pPr lvl="1" marL="457200">
              <a:lnSpc>
                <a:spcPct val="100000"/>
              </a:lnSpc>
              <a:spcBef>
                <a:spcPts val="479"/>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Drivers are judged by multiple managers (passengers) who are totally disassociated with driver before and after ride ends</a:t>
            </a:r>
            <a:endParaRPr b="0" lang="en-IN" sz="1600" spc="-1" strike="noStrike">
              <a:solidFill>
                <a:srgbClr val="000000"/>
              </a:solidFill>
              <a:latin typeface="Arial"/>
            </a:endParaRPr>
          </a:p>
          <a:p>
            <a:endParaRPr b="0" lang="en-IN" sz="1600" spc="-1" strike="noStrike">
              <a:solidFill>
                <a:srgbClr val="000000"/>
              </a:solidFill>
              <a:latin typeface="Arial"/>
            </a:endParaRPr>
          </a:p>
          <a:p>
            <a:pPr>
              <a:lnSpc>
                <a:spcPct val="100000"/>
              </a:lnSpc>
              <a:buClr>
                <a:srgbClr val="f0ad00"/>
              </a:buClr>
              <a:buFont typeface="Wingdings" charset="2"/>
              <a:buChar char=""/>
            </a:pPr>
            <a:r>
              <a:rPr b="0" lang="en-IN" sz="2200" spc="-1" strike="noStrike">
                <a:solidFill>
                  <a:srgbClr val="282828"/>
                </a:solidFill>
                <a:latin typeface="Arial"/>
                <a:ea typeface="Arial"/>
              </a:rPr>
              <a:t> </a:t>
            </a:r>
            <a:r>
              <a:rPr b="0" lang="en-IN" sz="2200" spc="-1" strike="noStrike">
                <a:solidFill>
                  <a:srgbClr val="282828"/>
                </a:solidFill>
                <a:latin typeface="Arial"/>
                <a:ea typeface="Arial"/>
              </a:rPr>
              <a:t>Not much a driver can do to complain for lower ratings as the judgement is mostly in favour of passenger</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buClr>
                <a:srgbClr val="f0ad00"/>
              </a:buClr>
              <a:buFont typeface="Wingdings" charset="2"/>
              <a:buChar char=""/>
            </a:pPr>
            <a:r>
              <a:rPr b="0" lang="en-IN" sz="2200" spc="-1" strike="noStrike">
                <a:solidFill>
                  <a:srgbClr val="282828"/>
                </a:solidFill>
                <a:latin typeface="Arial"/>
                <a:ea typeface="Arial"/>
              </a:rPr>
              <a:t> </a:t>
            </a:r>
            <a:r>
              <a:rPr b="0" lang="en-IN" sz="2200" spc="-1" strike="noStrike">
                <a:solidFill>
                  <a:srgbClr val="282828"/>
                </a:solidFill>
                <a:latin typeface="Arial"/>
                <a:ea typeface="Arial"/>
              </a:rPr>
              <a:t>Company owned vehicles get more rides(80% for Ola </a:t>
            </a:r>
            <a:endParaRPr b="0" lang="en-IN" sz="2200" spc="-1" strike="noStrike">
              <a:solidFill>
                <a:srgbClr val="000000"/>
              </a:solidFill>
              <a:latin typeface="Arial"/>
            </a:endParaRPr>
          </a:p>
          <a:p>
            <a:pPr>
              <a:lnSpc>
                <a:spcPct val="100000"/>
              </a:lnSpc>
            </a:pPr>
            <a:r>
              <a:rPr b="0" lang="en-IN" sz="2200" spc="-1" strike="noStrike">
                <a:solidFill>
                  <a:srgbClr val="282828"/>
                </a:solidFill>
                <a:latin typeface="Arial"/>
                <a:ea typeface="Arial"/>
              </a:rPr>
              <a:t>     </a:t>
            </a:r>
            <a:r>
              <a:rPr b="0" lang="en-IN" sz="2200" spc="-1" strike="noStrike">
                <a:solidFill>
                  <a:srgbClr val="282828"/>
                </a:solidFill>
                <a:latin typeface="Arial"/>
                <a:ea typeface="Arial"/>
              </a:rPr>
              <a:t>50% for  Uber) </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00000"/>
              </a:lnSpc>
              <a:buClr>
                <a:srgbClr val="f0ad00"/>
              </a:buClr>
              <a:buFont typeface="Wingdings" charset="2"/>
              <a:buChar char=""/>
            </a:pPr>
            <a:r>
              <a:rPr b="0" lang="en-IN" sz="2200" spc="-1" strike="noStrike">
                <a:solidFill>
                  <a:srgbClr val="282828"/>
                </a:solidFill>
                <a:latin typeface="Arial"/>
                <a:ea typeface="Arial"/>
              </a:rPr>
              <a:t>Drivers can work for company owned vehicles- in that case about 1500 per day cut has to be given to company. Drivers prefer their own vehicle as earnings are higher.</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p:txBody>
      </p:sp>
      <p:sp>
        <p:nvSpPr>
          <p:cNvPr id="430"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31" name="TextShape 4"/>
          <p:cNvSpPr txBox="1"/>
          <p:nvPr/>
        </p:nvSpPr>
        <p:spPr>
          <a:xfrm>
            <a:off x="8204400" y="6477120"/>
            <a:ext cx="733680" cy="273960"/>
          </a:xfrm>
          <a:prstGeom prst="rect">
            <a:avLst/>
          </a:prstGeom>
          <a:noFill/>
          <a:ln>
            <a:noFill/>
          </a:ln>
        </p:spPr>
        <p:txBody>
          <a:bodyPr bIns="0" anchor="b"/>
          <a:p>
            <a:pPr algn="r">
              <a:lnSpc>
                <a:spcPct val="100000"/>
              </a:lnSpc>
            </a:pPr>
            <a:fld id="{FBD1E19D-7C23-4AB7-A1D9-2234DBB25F00}"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107" dur="indefinite" restart="never" nodeType="tmRoot">
          <p:childTnLst>
            <p:seq>
              <p:cTn id="108"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457200" y="152280"/>
            <a:ext cx="8229240" cy="12506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Corbel"/>
                <a:ea typeface="Corbel"/>
              </a:rPr>
              <a:t>SNAPS OF APPLICATION</a:t>
            </a:r>
            <a:endParaRPr b="0" lang="en-IN" sz="4500" spc="-1" strike="noStrike">
              <a:solidFill>
                <a:srgbClr val="000000"/>
              </a:solidFill>
              <a:latin typeface="Arial"/>
            </a:endParaRPr>
          </a:p>
        </p:txBody>
      </p:sp>
      <p:sp>
        <p:nvSpPr>
          <p:cNvPr id="433" name="TextShape 2"/>
          <p:cNvSpPr txBox="1"/>
          <p:nvPr/>
        </p:nvSpPr>
        <p:spPr>
          <a:xfrm>
            <a:off x="337320" y="5716440"/>
            <a:ext cx="4038120" cy="819000"/>
          </a:xfrm>
          <a:prstGeom prst="rect">
            <a:avLst/>
          </a:prstGeom>
          <a:noFill/>
          <a:ln>
            <a:noFill/>
          </a:ln>
        </p:spPr>
        <p:txBody>
          <a:bodyPr tIns="91440"/>
          <a:p>
            <a:pPr marL="457200" indent="-370440">
              <a:lnSpc>
                <a:spcPct val="100000"/>
              </a:lnSpc>
            </a:pPr>
            <a:r>
              <a:rPr b="0" lang="en-IN" sz="2400" spc="-1" strike="noStrike">
                <a:solidFill>
                  <a:srgbClr val="000000"/>
                </a:solidFill>
                <a:latin typeface="Corbel"/>
                <a:ea typeface="Corbel"/>
              </a:rPr>
              <a:t>Outstation rides- not</a:t>
            </a:r>
            <a:endParaRPr b="0" lang="en-IN" sz="2400" spc="-1" strike="noStrike">
              <a:solidFill>
                <a:srgbClr val="000000"/>
              </a:solidFill>
              <a:latin typeface="Arial"/>
            </a:endParaRPr>
          </a:p>
          <a:p>
            <a:pPr marL="457200" indent="-370440">
              <a:lnSpc>
                <a:spcPct val="100000"/>
              </a:lnSpc>
            </a:pPr>
            <a:r>
              <a:rPr b="0" lang="en-IN" sz="2400" spc="-1" strike="noStrike">
                <a:solidFill>
                  <a:srgbClr val="000000"/>
                </a:solidFill>
                <a:latin typeface="Corbel"/>
                <a:ea typeface="Corbel"/>
              </a:rPr>
              <a:t>penalised for refusing</a:t>
            </a:r>
            <a:endParaRPr b="0" lang="en-IN" sz="2400" spc="-1" strike="noStrike">
              <a:solidFill>
                <a:srgbClr val="000000"/>
              </a:solidFill>
              <a:latin typeface="Arial"/>
            </a:endParaRPr>
          </a:p>
        </p:txBody>
      </p:sp>
      <p:sp>
        <p:nvSpPr>
          <p:cNvPr id="434" name="TextShape 3"/>
          <p:cNvSpPr txBox="1"/>
          <p:nvPr/>
        </p:nvSpPr>
        <p:spPr>
          <a:xfrm>
            <a:off x="3583800" y="5861160"/>
            <a:ext cx="2891520" cy="569160"/>
          </a:xfrm>
          <a:prstGeom prst="rect">
            <a:avLst/>
          </a:prstGeom>
          <a:noFill/>
          <a:ln>
            <a:noFill/>
          </a:ln>
        </p:spPr>
        <p:txBody>
          <a:bodyPr lIns="54720" tIns="91440">
            <a:normAutofit/>
          </a:bodyPr>
          <a:p>
            <a:pPr marL="457200" indent="-370440">
              <a:lnSpc>
                <a:spcPct val="100000"/>
              </a:lnSpc>
            </a:pPr>
            <a:r>
              <a:rPr b="0" lang="en-IN" sz="2400" spc="-1" strike="noStrike">
                <a:solidFill>
                  <a:srgbClr val="000000"/>
                </a:solidFill>
                <a:latin typeface="Corbel"/>
                <a:ea typeface="Corbel"/>
              </a:rPr>
              <a:t>Driver rating OLA</a:t>
            </a:r>
            <a:endParaRPr b="0" lang="en-IN" sz="2400" spc="-1" strike="noStrike">
              <a:solidFill>
                <a:srgbClr val="000000"/>
              </a:solidFill>
              <a:latin typeface="Arial"/>
            </a:endParaRPr>
          </a:p>
        </p:txBody>
      </p:sp>
      <p:sp>
        <p:nvSpPr>
          <p:cNvPr id="435"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36" name="TextShape 5"/>
          <p:cNvSpPr txBox="1"/>
          <p:nvPr/>
        </p:nvSpPr>
        <p:spPr>
          <a:xfrm>
            <a:off x="8204400" y="6477120"/>
            <a:ext cx="733680" cy="273960"/>
          </a:xfrm>
          <a:prstGeom prst="rect">
            <a:avLst/>
          </a:prstGeom>
          <a:noFill/>
          <a:ln>
            <a:noFill/>
          </a:ln>
        </p:spPr>
        <p:txBody>
          <a:bodyPr bIns="0" anchor="b"/>
          <a:p>
            <a:pPr algn="r">
              <a:lnSpc>
                <a:spcPct val="100000"/>
              </a:lnSpc>
            </a:pPr>
            <a:fld id="{A94B4BE3-4DEC-4A6A-9BBF-40FE88C7943C}" type="slidenum">
              <a:rPr b="0" lang="en-IN" sz="1200" spc="-1" strike="noStrike">
                <a:solidFill>
                  <a:srgbClr val="414141"/>
                </a:solidFill>
                <a:latin typeface="Corbel"/>
                <a:ea typeface="Corbel"/>
              </a:rPr>
              <a:t>&lt;number&gt;</a:t>
            </a:fld>
            <a:endParaRPr b="0" lang="en-IN" sz="1200" spc="-1" strike="noStrike">
              <a:latin typeface="Times New Roman"/>
            </a:endParaRPr>
          </a:p>
        </p:txBody>
      </p:sp>
      <p:pic>
        <p:nvPicPr>
          <p:cNvPr id="437" name="Picture 2" descr=""/>
          <p:cNvPicPr/>
          <p:nvPr/>
        </p:nvPicPr>
        <p:blipFill>
          <a:blip r:embed="rId1"/>
          <a:stretch/>
        </p:blipFill>
        <p:spPr>
          <a:xfrm>
            <a:off x="3643920" y="1573920"/>
            <a:ext cx="2411640" cy="4411440"/>
          </a:xfrm>
          <a:prstGeom prst="rect">
            <a:avLst/>
          </a:prstGeom>
          <a:ln w="9360">
            <a:noFill/>
          </a:ln>
        </p:spPr>
      </p:pic>
      <p:pic>
        <p:nvPicPr>
          <p:cNvPr id="438" name="Picture 3" descr=""/>
          <p:cNvPicPr/>
          <p:nvPr/>
        </p:nvPicPr>
        <p:blipFill>
          <a:blip r:embed="rId2"/>
          <a:stretch/>
        </p:blipFill>
        <p:spPr>
          <a:xfrm>
            <a:off x="569520" y="1528920"/>
            <a:ext cx="2644200" cy="4219200"/>
          </a:xfrm>
          <a:prstGeom prst="rect">
            <a:avLst/>
          </a:prstGeom>
          <a:ln w="9360">
            <a:noFill/>
          </a:ln>
        </p:spPr>
      </p:pic>
      <p:pic>
        <p:nvPicPr>
          <p:cNvPr id="439" name="Picture 3" descr=""/>
          <p:cNvPicPr/>
          <p:nvPr/>
        </p:nvPicPr>
        <p:blipFill>
          <a:blip r:embed="rId3"/>
          <a:stretch/>
        </p:blipFill>
        <p:spPr>
          <a:xfrm>
            <a:off x="6475680" y="1603800"/>
            <a:ext cx="2263320" cy="4376880"/>
          </a:xfrm>
          <a:prstGeom prst="rect">
            <a:avLst/>
          </a:prstGeom>
          <a:ln w="9360">
            <a:noFill/>
          </a:ln>
        </p:spPr>
      </p:pic>
      <p:sp>
        <p:nvSpPr>
          <p:cNvPr id="440" name="CustomShape 6"/>
          <p:cNvSpPr/>
          <p:nvPr/>
        </p:nvSpPr>
        <p:spPr>
          <a:xfrm>
            <a:off x="6449400" y="5908680"/>
            <a:ext cx="2891520" cy="569160"/>
          </a:xfrm>
          <a:prstGeom prst="rect">
            <a:avLst/>
          </a:prstGeom>
          <a:noFill/>
          <a:ln>
            <a:noFill/>
          </a:ln>
        </p:spPr>
        <p:style>
          <a:lnRef idx="0"/>
          <a:fillRef idx="0"/>
          <a:effectRef idx="0"/>
          <a:fontRef idx="minor"/>
        </p:style>
        <p:txBody>
          <a:bodyPr lIns="54720" tIns="91440">
            <a:normAutofit/>
          </a:bodyPr>
          <a:p>
            <a:pPr marL="457200" indent="-370440">
              <a:lnSpc>
                <a:spcPct val="100000"/>
              </a:lnSpc>
            </a:pPr>
            <a:r>
              <a:rPr b="0" lang="en-IN" sz="2400" spc="-1" strike="noStrike">
                <a:solidFill>
                  <a:srgbClr val="000000"/>
                </a:solidFill>
                <a:latin typeface="Corbel"/>
                <a:ea typeface="Corbel"/>
              </a:rPr>
              <a:t>OLA  Deduction</a:t>
            </a:r>
            <a:endParaRPr b="0" lang="en-IN" sz="2400" spc="-1" strike="noStrike">
              <a:latin typeface="Arial"/>
            </a:endParaRPr>
          </a:p>
        </p:txBody>
      </p:sp>
    </p:spTree>
  </p:cSld>
  <p:timing>
    <p:tnLst>
      <p:par>
        <p:cTn id="109" dur="indefinite" restart="never" nodeType="tmRoot">
          <p:childTnLst>
            <p:seq>
              <p:cTn id="110"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442" name="TextShape 2"/>
          <p:cNvSpPr txBox="1"/>
          <p:nvPr/>
        </p:nvSpPr>
        <p:spPr>
          <a:xfrm>
            <a:off x="457200" y="1625400"/>
            <a:ext cx="8229240" cy="4625280"/>
          </a:xfrm>
          <a:prstGeom prst="rect">
            <a:avLst/>
          </a:prstGeom>
          <a:noFill/>
          <a:ln>
            <a:noFill/>
          </a:ln>
        </p:spPr>
        <p:txBody>
          <a:bodyPr lIns="54720" tIns="91440"/>
          <a:p>
            <a:pPr>
              <a:lnSpc>
                <a:spcPct val="100000"/>
              </a:lnSpc>
              <a:buClr>
                <a:srgbClr val="f0ad00"/>
              </a:buClr>
              <a:buFont typeface="Wingdings" charset="2"/>
              <a:buChar char=""/>
            </a:pPr>
            <a:r>
              <a:rPr b="0" lang="en-IN" sz="2000" spc="-1" strike="noStrike">
                <a:solidFill>
                  <a:srgbClr val="282828"/>
                </a:solidFill>
                <a:latin typeface="Arial"/>
                <a:ea typeface="Arial"/>
              </a:rPr>
              <a:t>    </a:t>
            </a:r>
            <a:r>
              <a:rPr b="0" lang="en-IN" sz="2000" spc="-1" strike="noStrike">
                <a:solidFill>
                  <a:srgbClr val="282828"/>
                </a:solidFill>
                <a:latin typeface="Arial"/>
                <a:ea typeface="Arial"/>
              </a:rPr>
              <a:t>Non Ola/Uber Taxi Drivers</a:t>
            </a:r>
            <a:endParaRPr b="0" lang="en-IN" sz="2000" spc="-1" strike="noStrike">
              <a:solidFill>
                <a:srgbClr val="000000"/>
              </a:solidFill>
              <a:latin typeface="Arial"/>
            </a:endParaRPr>
          </a:p>
          <a:p>
            <a:pPr lvl="1" marL="457200">
              <a:lnSpc>
                <a:spcPct val="100000"/>
              </a:lnSpc>
              <a:spcBef>
                <a:spcPts val="360"/>
              </a:spcBef>
              <a:buClr>
                <a:srgbClr val="60b5cc"/>
              </a:buClr>
              <a:buFont typeface="Wingdings" charset="2"/>
              <a:buChar char=""/>
            </a:pPr>
            <a:r>
              <a:rPr b="0" lang="en-IN" sz="2400" spc="-1" strike="noStrike">
                <a:solidFill>
                  <a:srgbClr val="282828"/>
                </a:solidFill>
                <a:latin typeface="Arial"/>
                <a:ea typeface="Arial"/>
              </a:rPr>
              <a:t>  </a:t>
            </a:r>
            <a:r>
              <a:rPr b="0" lang="en-IN" sz="1600" spc="-1" strike="noStrike">
                <a:solidFill>
                  <a:srgbClr val="282828"/>
                </a:solidFill>
                <a:latin typeface="Arial"/>
                <a:ea typeface="Arial"/>
              </a:rPr>
              <a:t>Fixed cut 15 Rs per-ride</a:t>
            </a:r>
            <a:endParaRPr b="0" lang="en-IN" sz="1600" spc="-1" strike="noStrike">
              <a:solidFill>
                <a:srgbClr val="000000"/>
              </a:solidFill>
              <a:latin typeface="Arial"/>
            </a:endParaRPr>
          </a:p>
          <a:p>
            <a:pPr lvl="1" marL="45720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Need to be in queue for their turn</a:t>
            </a:r>
            <a:endParaRPr b="0" lang="en-IN" sz="1600" spc="-1" strike="noStrike">
              <a:solidFill>
                <a:srgbClr val="000000"/>
              </a:solidFill>
              <a:latin typeface="Arial"/>
            </a:endParaRPr>
          </a:p>
          <a:p>
            <a:pPr lvl="1" marL="45720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Unionization to listen to their complaints</a:t>
            </a:r>
            <a:endParaRPr b="0" lang="en-IN" sz="1600" spc="-1" strike="noStrike">
              <a:solidFill>
                <a:srgbClr val="000000"/>
              </a:solidFill>
              <a:latin typeface="Arial"/>
            </a:endParaRPr>
          </a:p>
          <a:p>
            <a:pPr>
              <a:lnSpc>
                <a:spcPct val="100000"/>
              </a:lnSpc>
              <a:buClr>
                <a:srgbClr val="f0ad00"/>
              </a:buClr>
              <a:buFont typeface="Wingdings" charset="2"/>
              <a:buChar char=""/>
            </a:pPr>
            <a:r>
              <a:rPr b="0" lang="en-IN" sz="2000" spc="-1" strike="noStrike">
                <a:solidFill>
                  <a:srgbClr val="282828"/>
                </a:solidFill>
                <a:latin typeface="Arial"/>
                <a:ea typeface="Arial"/>
              </a:rPr>
              <a:t>   </a:t>
            </a:r>
            <a:r>
              <a:rPr b="0" lang="en-IN" sz="2000" spc="-1" strike="noStrike">
                <a:solidFill>
                  <a:srgbClr val="282828"/>
                </a:solidFill>
                <a:latin typeface="Arial"/>
                <a:ea typeface="Arial"/>
              </a:rPr>
              <a:t>Non Ola/Uber Salaried drivers</a:t>
            </a:r>
            <a:endParaRPr b="0" lang="en-IN" sz="2000" spc="-1" strike="noStrike">
              <a:solidFill>
                <a:srgbClr val="000000"/>
              </a:solidFill>
              <a:latin typeface="Arial"/>
            </a:endParaRPr>
          </a:p>
          <a:p>
            <a:pPr lvl="1" marL="45720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Employee benefit</a:t>
            </a:r>
            <a:endParaRPr b="0" lang="en-IN" sz="1600" spc="-1" strike="noStrike">
              <a:solidFill>
                <a:srgbClr val="000000"/>
              </a:solidFill>
              <a:latin typeface="Arial"/>
            </a:endParaRPr>
          </a:p>
          <a:p>
            <a:pPr lvl="2" marL="91440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Fixed salary</a:t>
            </a:r>
            <a:endParaRPr b="0" lang="en-IN" sz="1600" spc="-1" strike="noStrike">
              <a:solidFill>
                <a:srgbClr val="000000"/>
              </a:solidFill>
              <a:latin typeface="Arial"/>
            </a:endParaRPr>
          </a:p>
          <a:p>
            <a:pPr lvl="2" marL="91440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Paid leave</a:t>
            </a:r>
            <a:endParaRPr b="0" lang="en-IN" sz="1600" spc="-1" strike="noStrike">
              <a:solidFill>
                <a:srgbClr val="000000"/>
              </a:solidFill>
              <a:latin typeface="Arial"/>
            </a:endParaRPr>
          </a:p>
          <a:p>
            <a:pPr lvl="2" marL="91440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Safety</a:t>
            </a:r>
            <a:endParaRPr b="0" lang="en-IN" sz="1600" spc="-1" strike="noStrike">
              <a:solidFill>
                <a:srgbClr val="000000"/>
              </a:solidFill>
              <a:latin typeface="Arial"/>
            </a:endParaRPr>
          </a:p>
          <a:p>
            <a:pPr lvl="2" marL="91440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Job security</a:t>
            </a:r>
            <a:endParaRPr b="0" lang="en-IN" sz="1600" spc="-1" strike="noStrike">
              <a:solidFill>
                <a:srgbClr val="000000"/>
              </a:solidFill>
              <a:latin typeface="Arial"/>
            </a:endParaRPr>
          </a:p>
          <a:p>
            <a:pPr lvl="2" marL="914400">
              <a:lnSpc>
                <a:spcPct val="100000"/>
              </a:lnSpc>
              <a:spcBef>
                <a:spcPts val="360"/>
              </a:spcBef>
              <a:buClr>
                <a:srgbClr val="60b5cc"/>
              </a:buClr>
              <a:buFont typeface="Wingdings" charset="2"/>
              <a:buChar char=""/>
            </a:pPr>
            <a:r>
              <a:rPr b="0" lang="en-IN" sz="1600" spc="-1" strike="noStrike">
                <a:solidFill>
                  <a:srgbClr val="282828"/>
                </a:solidFill>
                <a:latin typeface="Arial"/>
                <a:ea typeface="Arial"/>
              </a:rPr>
              <a:t>   </a:t>
            </a:r>
            <a:r>
              <a:rPr b="0" lang="en-IN" sz="1600" spc="-1" strike="noStrike">
                <a:solidFill>
                  <a:srgbClr val="282828"/>
                </a:solidFill>
                <a:latin typeface="Arial"/>
                <a:ea typeface="Arial"/>
              </a:rPr>
              <a:t>Insurance</a:t>
            </a:r>
            <a:endParaRPr b="0" lang="en-IN" sz="1600" spc="-1" strike="noStrike">
              <a:solidFill>
                <a:srgbClr val="000000"/>
              </a:solidFill>
              <a:latin typeface="Arial"/>
            </a:endParaRPr>
          </a:p>
          <a:p>
            <a:pPr>
              <a:lnSpc>
                <a:spcPct val="100000"/>
              </a:lnSpc>
              <a:buClr>
                <a:srgbClr val="f0ad00"/>
              </a:buClr>
              <a:buFont typeface="Wingdings" charset="2"/>
              <a:buChar char=""/>
            </a:pPr>
            <a:r>
              <a:rPr b="0" lang="en-IN" sz="2000" spc="-1" strike="noStrike">
                <a:solidFill>
                  <a:srgbClr val="282828"/>
                </a:solidFill>
                <a:latin typeface="Arial"/>
                <a:ea typeface="Arial"/>
              </a:rPr>
              <a:t>    </a:t>
            </a:r>
            <a:r>
              <a:rPr b="0" lang="en-IN" sz="2000" spc="-1" strike="noStrike">
                <a:solidFill>
                  <a:srgbClr val="282828"/>
                </a:solidFill>
                <a:latin typeface="Arial"/>
                <a:ea typeface="Arial"/>
              </a:rPr>
              <a:t>Non Ola/ Uber driver are better poised and satisfied with their job as the rules of engagement are fixed and well defined</a:t>
            </a:r>
            <a:endParaRPr b="0" lang="en-IN" sz="2000" spc="-1" strike="noStrike">
              <a:solidFill>
                <a:srgbClr val="000000"/>
              </a:solidFill>
              <a:latin typeface="Arial"/>
            </a:endParaRPr>
          </a:p>
          <a:p>
            <a:pPr marL="457200">
              <a:lnSpc>
                <a:spcPct val="100000"/>
              </a:lnSpc>
              <a:spcBef>
                <a:spcPts val="360"/>
              </a:spcBef>
            </a:pP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endParaRPr b="0" lang="en-IN" sz="2000" spc="-1" strike="noStrike">
              <a:solidFill>
                <a:srgbClr val="000000"/>
              </a:solidFill>
              <a:latin typeface="Arial"/>
            </a:endParaRPr>
          </a:p>
        </p:txBody>
      </p:sp>
      <p:sp>
        <p:nvSpPr>
          <p:cNvPr id="443" name="TextShape 3"/>
          <p:cNvSpPr txBox="1"/>
          <p:nvPr/>
        </p:nvSpPr>
        <p:spPr>
          <a:xfrm>
            <a:off x="8204400" y="6477120"/>
            <a:ext cx="733320" cy="273960"/>
          </a:xfrm>
          <a:prstGeom prst="rect">
            <a:avLst/>
          </a:prstGeom>
          <a:noFill/>
          <a:ln>
            <a:noFill/>
          </a:ln>
        </p:spPr>
        <p:txBody>
          <a:bodyPr bIns="0" anchor="b"/>
          <a:p>
            <a:pPr algn="r">
              <a:lnSpc>
                <a:spcPct val="100000"/>
              </a:lnSpc>
            </a:pPr>
            <a:fld id="{A01D165F-42BE-475F-935A-ED52DA1FD4FC}"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444"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111" dur="indefinite" restart="never" nodeType="tmRoot">
          <p:childTnLst>
            <p:seq>
              <p:cTn id="112"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446" name="TextShape 2"/>
          <p:cNvSpPr txBox="1"/>
          <p:nvPr/>
        </p:nvSpPr>
        <p:spPr>
          <a:xfrm>
            <a:off x="313560" y="1551960"/>
            <a:ext cx="5486040" cy="5749920"/>
          </a:xfrm>
          <a:prstGeom prst="rect">
            <a:avLst/>
          </a:prstGeom>
          <a:noFill/>
          <a:ln>
            <a:noFill/>
          </a:ln>
        </p:spPr>
        <p:txBody>
          <a:bodyPr tIns="91440">
            <a:normAutofit/>
          </a:bodyPr>
          <a:p>
            <a:pPr marL="457200" indent="-370440">
              <a:lnSpc>
                <a:spcPct val="100000"/>
              </a:lnSpc>
              <a:buClr>
                <a:srgbClr val="f0ad00"/>
              </a:buClr>
              <a:buFont typeface="Wingdings" charset="2"/>
              <a:buChar char=""/>
            </a:pPr>
            <a:r>
              <a:rPr b="0" lang="en-IN" sz="2600" spc="-1" strike="noStrike">
                <a:solidFill>
                  <a:srgbClr val="000000"/>
                </a:solidFill>
                <a:latin typeface="Arial"/>
                <a:ea typeface="Corbel"/>
              </a:rPr>
              <a:t>Covid -19 Impact- Help to driver partners</a:t>
            </a:r>
            <a:endParaRPr b="0" lang="en-IN" sz="2600" spc="-1" strike="noStrike">
              <a:solidFill>
                <a:srgbClr val="000000"/>
              </a:solidFill>
              <a:latin typeface="Arial"/>
            </a:endParaRPr>
          </a:p>
          <a:p>
            <a:pPr lvl="1" marL="914400" indent="-365400">
              <a:lnSpc>
                <a:spcPct val="100000"/>
              </a:lnSpc>
              <a:spcBef>
                <a:spcPts val="479"/>
              </a:spcBef>
              <a:buClr>
                <a:srgbClr val="60b5cc"/>
              </a:buClr>
              <a:buFont typeface="Wingdings" charset="2"/>
              <a:buChar char=""/>
            </a:pPr>
            <a:r>
              <a:rPr b="0" lang="en-IN" sz="2100" spc="-1" strike="noStrike">
                <a:solidFill>
                  <a:srgbClr val="000000"/>
                </a:solidFill>
                <a:latin typeface="Arial"/>
                <a:ea typeface="Corbel"/>
              </a:rPr>
              <a:t>Initial one time grant of Rs 3000 given to drivers of Uber</a:t>
            </a:r>
            <a:endParaRPr b="0" lang="en-IN" sz="2100" spc="-1" strike="noStrike">
              <a:solidFill>
                <a:srgbClr val="000000"/>
              </a:solidFill>
              <a:latin typeface="Arial"/>
            </a:endParaRPr>
          </a:p>
          <a:p>
            <a:pPr lvl="1" marL="914400" indent="-365400">
              <a:lnSpc>
                <a:spcPct val="100000"/>
              </a:lnSpc>
              <a:spcBef>
                <a:spcPts val="479"/>
              </a:spcBef>
              <a:buClr>
                <a:srgbClr val="60b5cc"/>
              </a:buClr>
              <a:buFont typeface="Wingdings" charset="2"/>
              <a:buChar char=""/>
            </a:pPr>
            <a:r>
              <a:rPr b="0" lang="en-IN" sz="2100" spc="-1" strike="noStrike">
                <a:solidFill>
                  <a:srgbClr val="000000"/>
                </a:solidFill>
                <a:latin typeface="Arial"/>
                <a:ea typeface="Corbel"/>
              </a:rPr>
              <a:t>Loan of Rs 1500 given which drivers have to weekly reimburse </a:t>
            </a:r>
            <a:endParaRPr b="0" lang="en-IN" sz="2100" spc="-1" strike="noStrike">
              <a:solidFill>
                <a:srgbClr val="000000"/>
              </a:solidFill>
              <a:latin typeface="Arial"/>
            </a:endParaRPr>
          </a:p>
          <a:p>
            <a:pPr lvl="1" marL="914400" indent="-365400">
              <a:lnSpc>
                <a:spcPct val="100000"/>
              </a:lnSpc>
              <a:spcBef>
                <a:spcPts val="479"/>
              </a:spcBef>
              <a:buClr>
                <a:srgbClr val="60b5cc"/>
              </a:buClr>
              <a:buFont typeface="Wingdings" charset="2"/>
              <a:buChar char=""/>
            </a:pPr>
            <a:r>
              <a:rPr b="0" lang="en-IN" sz="2100" spc="-1" strike="noStrike">
                <a:solidFill>
                  <a:srgbClr val="000000"/>
                </a:solidFill>
                <a:latin typeface="Arial"/>
                <a:ea typeface="Corbel"/>
              </a:rPr>
              <a:t>Business is very low and drivers finding difficult to survive</a:t>
            </a:r>
            <a:endParaRPr b="0" lang="en-IN" sz="2100" spc="-1" strike="noStrike">
              <a:solidFill>
                <a:srgbClr val="000000"/>
              </a:solidFill>
              <a:latin typeface="Arial"/>
            </a:endParaRPr>
          </a:p>
          <a:p>
            <a:pPr lvl="1" marL="914400" indent="-365400">
              <a:lnSpc>
                <a:spcPct val="100000"/>
              </a:lnSpc>
              <a:spcBef>
                <a:spcPts val="479"/>
              </a:spcBef>
              <a:buClr>
                <a:srgbClr val="60b5cc"/>
              </a:buClr>
              <a:buFont typeface="Wingdings" charset="2"/>
              <a:buChar char=""/>
            </a:pPr>
            <a:r>
              <a:rPr b="0" lang="en-IN" sz="2100" spc="-1" strike="noStrike">
                <a:solidFill>
                  <a:srgbClr val="000000"/>
                </a:solidFill>
                <a:latin typeface="Arial"/>
                <a:ea typeface="Corbel"/>
              </a:rPr>
              <a:t>Sanitizers provided to drivers and have to undergo health checkups</a:t>
            </a:r>
            <a:endParaRPr b="0" lang="en-IN" sz="2100" spc="-1" strike="noStrike">
              <a:solidFill>
                <a:srgbClr val="000000"/>
              </a:solidFill>
              <a:latin typeface="Arial"/>
            </a:endParaRPr>
          </a:p>
          <a:p>
            <a:endParaRPr b="0" lang="en-IN" sz="2100" spc="-1" strike="noStrike">
              <a:solidFill>
                <a:srgbClr val="000000"/>
              </a:solidFill>
              <a:latin typeface="Arial"/>
            </a:endParaRPr>
          </a:p>
          <a:p>
            <a:pPr marL="457200" indent="-370440">
              <a:lnSpc>
                <a:spcPct val="100000"/>
              </a:lnSpc>
              <a:buClr>
                <a:srgbClr val="f0ad00"/>
              </a:buClr>
              <a:buFont typeface="Wingdings" charset="2"/>
              <a:buChar char=""/>
            </a:pPr>
            <a:r>
              <a:rPr b="0" lang="en-IN" sz="2600" spc="-1" strike="noStrike">
                <a:solidFill>
                  <a:srgbClr val="000000"/>
                </a:solidFill>
                <a:latin typeface="Arial"/>
                <a:ea typeface="Corbel"/>
              </a:rPr>
              <a:t>Health Insurance given to drivers against covid-19 when getting infected while on duty</a:t>
            </a:r>
            <a:endParaRPr b="0" lang="en-IN" sz="2600" spc="-1" strike="noStrike">
              <a:solidFill>
                <a:srgbClr val="000000"/>
              </a:solidFill>
              <a:latin typeface="Arial"/>
            </a:endParaRPr>
          </a:p>
          <a:p>
            <a:pPr>
              <a:lnSpc>
                <a:spcPct val="100000"/>
              </a:lnSpc>
            </a:pPr>
            <a:endParaRPr b="0" lang="en-IN" sz="2600" spc="-1" strike="noStrike">
              <a:solidFill>
                <a:srgbClr val="000000"/>
              </a:solidFill>
              <a:latin typeface="Arial"/>
            </a:endParaRPr>
          </a:p>
          <a:p>
            <a:pPr marL="457200" indent="-370440">
              <a:lnSpc>
                <a:spcPct val="100000"/>
              </a:lnSpc>
              <a:buClr>
                <a:srgbClr val="f0ad00"/>
              </a:buClr>
              <a:buFont typeface="Wingdings" charset="2"/>
              <a:buChar char=""/>
            </a:pPr>
            <a:r>
              <a:rPr b="0" lang="en-IN" sz="2600" spc="-1" strike="noStrike">
                <a:solidFill>
                  <a:srgbClr val="000000"/>
                </a:solidFill>
                <a:latin typeface="Arial"/>
                <a:ea typeface="Corbel"/>
              </a:rPr>
              <a:t>Ola-  'Drive The Driver Fund' helped thousands of drivers and their families during the pandemic</a:t>
            </a:r>
            <a:endParaRPr b="0" lang="en-IN" sz="2600" spc="-1" strike="noStrike">
              <a:solidFill>
                <a:srgbClr val="000000"/>
              </a:solidFill>
              <a:latin typeface="Arial"/>
            </a:endParaRPr>
          </a:p>
          <a:p>
            <a:pPr lvl="1" marL="914400" indent="-365400">
              <a:lnSpc>
                <a:spcPct val="100000"/>
              </a:lnSpc>
              <a:spcBef>
                <a:spcPts val="479"/>
              </a:spcBef>
              <a:buClr>
                <a:srgbClr val="60b5cc"/>
              </a:buClr>
              <a:buFont typeface="Wingdings" charset="2"/>
              <a:buChar char=""/>
            </a:pPr>
            <a:r>
              <a:rPr b="0" lang="en-IN" sz="2100" spc="-1" strike="noStrike">
                <a:solidFill>
                  <a:srgbClr val="000000"/>
                </a:solidFill>
                <a:latin typeface="Arial"/>
                <a:ea typeface="Corbel"/>
              </a:rPr>
              <a:t>"The company helped 55,918 families, distributed 9.3 million meals and aided 843 medical emergencies across 25 cities" </a:t>
            </a:r>
            <a:br/>
            <a:r>
              <a:rPr b="0" lang="en-IN" sz="2100" spc="-1" strike="noStrike">
                <a:solidFill>
                  <a:srgbClr val="000000"/>
                </a:solidFill>
                <a:latin typeface="Arial"/>
                <a:ea typeface="Corbel"/>
              </a:rPr>
              <a:t>  </a:t>
            </a:r>
            <a:endParaRPr b="0" lang="en-IN" sz="2100" spc="-1" strike="noStrike">
              <a:solidFill>
                <a:srgbClr val="000000"/>
              </a:solidFill>
              <a:latin typeface="Arial"/>
            </a:endParaRPr>
          </a:p>
          <a:p>
            <a:pPr>
              <a:lnSpc>
                <a:spcPct val="100000"/>
              </a:lnSpc>
            </a:pPr>
            <a:endParaRPr b="0" lang="en-IN" sz="2100" spc="-1" strike="noStrike">
              <a:solidFill>
                <a:srgbClr val="000000"/>
              </a:solidFill>
              <a:latin typeface="Arial"/>
            </a:endParaRPr>
          </a:p>
        </p:txBody>
      </p:sp>
      <p:sp>
        <p:nvSpPr>
          <p:cNvPr id="447" name="TextShape 3"/>
          <p:cNvSpPr txBox="1"/>
          <p:nvPr/>
        </p:nvSpPr>
        <p:spPr>
          <a:xfrm>
            <a:off x="3636360" y="658368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48" name="TextShape 4"/>
          <p:cNvSpPr txBox="1"/>
          <p:nvPr/>
        </p:nvSpPr>
        <p:spPr>
          <a:xfrm>
            <a:off x="8204400" y="6477120"/>
            <a:ext cx="733680" cy="273960"/>
          </a:xfrm>
          <a:prstGeom prst="rect">
            <a:avLst/>
          </a:prstGeom>
          <a:noFill/>
          <a:ln>
            <a:noFill/>
          </a:ln>
        </p:spPr>
        <p:txBody>
          <a:bodyPr bIns="0" anchor="b"/>
          <a:p>
            <a:pPr algn="r">
              <a:lnSpc>
                <a:spcPct val="100000"/>
              </a:lnSpc>
            </a:pPr>
            <a:fld id="{12ED48E9-0223-42F3-B016-E0F62186CA11}" type="slidenum">
              <a:rPr b="0" lang="en-IN" sz="1200" spc="-1" strike="noStrike">
                <a:solidFill>
                  <a:srgbClr val="414141"/>
                </a:solidFill>
                <a:latin typeface="Corbel"/>
                <a:ea typeface="Corbel"/>
              </a:rPr>
              <a:t>&lt;number&gt;</a:t>
            </a:fld>
            <a:endParaRPr b="0" lang="en-IN" sz="1200" spc="-1" strike="noStrike">
              <a:latin typeface="Times New Roman"/>
            </a:endParaRPr>
          </a:p>
        </p:txBody>
      </p:sp>
      <p:pic>
        <p:nvPicPr>
          <p:cNvPr id="449" name="Picture 2" descr=""/>
          <p:cNvPicPr/>
          <p:nvPr/>
        </p:nvPicPr>
        <p:blipFill>
          <a:blip r:embed="rId1"/>
          <a:stretch/>
        </p:blipFill>
        <p:spPr>
          <a:xfrm>
            <a:off x="5787000" y="1551240"/>
            <a:ext cx="3200040" cy="4222800"/>
          </a:xfrm>
          <a:prstGeom prst="rect">
            <a:avLst/>
          </a:prstGeom>
          <a:ln w="9360">
            <a:noFill/>
          </a:ln>
        </p:spPr>
      </p:pic>
      <p:sp>
        <p:nvSpPr>
          <p:cNvPr id="450" name="CustomShape 5"/>
          <p:cNvSpPr/>
          <p:nvPr/>
        </p:nvSpPr>
        <p:spPr>
          <a:xfrm>
            <a:off x="5974200" y="5861520"/>
            <a:ext cx="2934360" cy="516600"/>
          </a:xfrm>
          <a:prstGeom prst="rect">
            <a:avLst/>
          </a:prstGeom>
          <a:noFill/>
          <a:ln>
            <a:noFill/>
          </a:ln>
        </p:spPr>
        <p:style>
          <a:lnRef idx="0"/>
          <a:fillRef idx="0"/>
          <a:effectRef idx="0"/>
          <a:fontRef idx="minor"/>
        </p:style>
        <p:txBody>
          <a:bodyPr lIns="90000" rIns="90000" tIns="45000" bIns="45000"/>
          <a:p>
            <a:pPr>
              <a:lnSpc>
                <a:spcPct val="100000"/>
              </a:lnSpc>
            </a:pPr>
            <a:r>
              <a:rPr b="0" lang="en-IN" sz="1400" spc="-1" strike="noStrike">
                <a:solidFill>
                  <a:srgbClr val="000000"/>
                </a:solidFill>
                <a:latin typeface="Arial"/>
                <a:ea typeface="Arial"/>
              </a:rPr>
              <a:t>Off-Roaded </a:t>
            </a:r>
            <a:endParaRPr b="0" lang="en-IN" sz="1400" spc="-1" strike="noStrike">
              <a:latin typeface="Arial"/>
            </a:endParaRPr>
          </a:p>
          <a:p>
            <a:pPr>
              <a:lnSpc>
                <a:spcPct val="100000"/>
              </a:lnSpc>
            </a:pPr>
            <a:r>
              <a:rPr b="0" lang="en-IN" sz="1400" spc="-1" strike="noStrike">
                <a:solidFill>
                  <a:srgbClr val="000000"/>
                </a:solidFill>
                <a:latin typeface="Arial"/>
                <a:ea typeface="Arial"/>
              </a:rPr>
              <a:t>Due to health check  overdue</a:t>
            </a:r>
            <a:endParaRPr b="0" lang="en-IN" sz="1400" spc="-1" strike="noStrike">
              <a:latin typeface="Arial"/>
            </a:endParaRPr>
          </a:p>
        </p:txBody>
      </p:sp>
    </p:spTree>
  </p:cSld>
  <p:timing>
    <p:tnLst>
      <p:par>
        <p:cTn id="113" dur="indefinite" restart="never" nodeType="tmRoot">
          <p:childTnLst>
            <p:seq>
              <p:cTn id="114"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FINDINGS &amp; ETHICAL ISSUES</a:t>
            </a:r>
            <a:endParaRPr b="0" lang="en-IN" sz="4500" spc="-1" strike="noStrike">
              <a:solidFill>
                <a:srgbClr val="000000"/>
              </a:solidFill>
              <a:latin typeface="Arial"/>
            </a:endParaRPr>
          </a:p>
        </p:txBody>
      </p:sp>
      <p:sp>
        <p:nvSpPr>
          <p:cNvPr id="452" name="TextShape 2"/>
          <p:cNvSpPr txBox="1"/>
          <p:nvPr/>
        </p:nvSpPr>
        <p:spPr>
          <a:xfrm>
            <a:off x="457200" y="1774080"/>
            <a:ext cx="8177040" cy="4623480"/>
          </a:xfrm>
          <a:prstGeom prst="rect">
            <a:avLst/>
          </a:prstGeom>
          <a:noFill/>
          <a:ln>
            <a:noFill/>
          </a:ln>
        </p:spPr>
        <p:txBody>
          <a:bodyPr tIns="91440">
            <a:normAutofit/>
          </a:bodyPr>
          <a:p>
            <a:pPr marL="457200" indent="-456840">
              <a:lnSpc>
                <a:spcPct val="100000"/>
              </a:lnSpc>
              <a:buClr>
                <a:srgbClr val="f0ad00"/>
              </a:buClr>
              <a:buFont typeface="Wingdings" charset="2"/>
              <a:buChar char=""/>
            </a:pPr>
            <a:r>
              <a:rPr b="0" lang="en-IN" sz="2000" spc="-1" strike="noStrike">
                <a:solidFill>
                  <a:srgbClr val="000000"/>
                </a:solidFill>
                <a:latin typeface="Arial"/>
                <a:ea typeface="Corbel"/>
              </a:rPr>
              <a:t>With ride-hailing almost coming to a stop, Ola's revenue in April and May declined by almost 95%. Uber too took a major revenue hit as the rides business had been a bigger contributor</a:t>
            </a:r>
            <a:endParaRPr b="0" lang="en-IN" sz="2000" spc="-1" strike="noStrike">
              <a:solidFill>
                <a:srgbClr val="000000"/>
              </a:solidFill>
              <a:latin typeface="Arial"/>
            </a:endParaRPr>
          </a:p>
          <a:p>
            <a:pPr lvl="1" marL="914400" indent="-365400">
              <a:lnSpc>
                <a:spcPct val="100000"/>
              </a:lnSpc>
              <a:spcBef>
                <a:spcPts val="479"/>
              </a:spcBef>
              <a:buClr>
                <a:srgbClr val="60b5cc"/>
              </a:buClr>
              <a:buFont typeface="Noto Sans Symbols"/>
              <a:buChar char="▪"/>
            </a:pPr>
            <a:r>
              <a:rPr b="0" lang="en-IN" sz="1600" spc="-1" strike="noStrike">
                <a:solidFill>
                  <a:srgbClr val="000000"/>
                </a:solidFill>
                <a:latin typeface="Arial"/>
                <a:ea typeface="Corbel"/>
              </a:rPr>
              <a:t>Ola Co-founder &amp; CEO, Bhavish Aggarwal, in May told the employees that the company would have to reduce the staff strength by 1,400 </a:t>
            </a:r>
            <a:endParaRPr b="0" lang="en-IN" sz="1600" spc="-1" strike="noStrike">
              <a:solidFill>
                <a:srgbClr val="000000"/>
              </a:solidFill>
              <a:latin typeface="Arial"/>
            </a:endParaRPr>
          </a:p>
          <a:p>
            <a:pPr lvl="1" marL="914400" indent="-365400">
              <a:lnSpc>
                <a:spcPct val="100000"/>
              </a:lnSpc>
              <a:spcBef>
                <a:spcPts val="479"/>
              </a:spcBef>
              <a:buClr>
                <a:srgbClr val="60b5cc"/>
              </a:buClr>
              <a:buFont typeface="Noto Sans Symbols"/>
              <a:buChar char="▪"/>
            </a:pPr>
            <a:r>
              <a:rPr b="0" lang="en-IN" sz="1600" spc="-1" strike="noStrike">
                <a:solidFill>
                  <a:srgbClr val="000000"/>
                </a:solidFill>
                <a:latin typeface="Arial"/>
                <a:ea typeface="Corbel"/>
              </a:rPr>
              <a:t>Uber India decision to lay off around 600 full-time employees due to the impact of the corona virus crisis</a:t>
            </a:r>
            <a:endParaRPr b="0" lang="en-IN" sz="1600" spc="-1" strike="noStrike">
              <a:solidFill>
                <a:srgbClr val="000000"/>
              </a:solidFill>
              <a:latin typeface="Arial"/>
            </a:endParaRPr>
          </a:p>
          <a:p>
            <a:pPr lvl="2" marL="1371600" indent="-355320">
              <a:lnSpc>
                <a:spcPct val="100000"/>
              </a:lnSpc>
              <a:spcBef>
                <a:spcPts val="400"/>
              </a:spcBef>
              <a:buClr>
                <a:srgbClr val="60b5cc"/>
              </a:buClr>
              <a:buFont typeface="Wingdings" charset="2"/>
              <a:buChar char=""/>
            </a:pPr>
            <a:r>
              <a:rPr b="0" lang="en-IN" sz="1600" spc="-1" strike="noStrike">
                <a:solidFill>
                  <a:srgbClr val="000000"/>
                </a:solidFill>
                <a:latin typeface="Arial"/>
                <a:ea typeface="Corbel"/>
              </a:rPr>
              <a:t>How to decide whom to layoff not disclosed by Cab companies</a:t>
            </a:r>
            <a:endParaRPr b="0" lang="en-IN" sz="1600" spc="-1" strike="noStrike">
              <a:solidFill>
                <a:srgbClr val="000000"/>
              </a:solidFill>
              <a:latin typeface="Arial"/>
            </a:endParaRPr>
          </a:p>
          <a:p>
            <a:pPr lvl="2" marL="1371600" indent="-355320">
              <a:lnSpc>
                <a:spcPct val="100000"/>
              </a:lnSpc>
              <a:spcBef>
                <a:spcPts val="400"/>
              </a:spcBef>
              <a:buClr>
                <a:srgbClr val="60b5cc"/>
              </a:buClr>
              <a:buFont typeface="Wingdings" charset="2"/>
              <a:buChar char=""/>
            </a:pPr>
            <a:r>
              <a:rPr b="0" lang="en-IN" sz="1600" spc="-1" strike="noStrike">
                <a:solidFill>
                  <a:srgbClr val="000000"/>
                </a:solidFill>
                <a:latin typeface="Arial"/>
                <a:ea typeface="Corbel"/>
              </a:rPr>
              <a:t>Based on Kantian theory it is unethical to Layoff employees as it will severely impact their wellbeing It will be very difficult to find new jobs in covid -19 period</a:t>
            </a:r>
            <a:endParaRPr b="0" lang="en-IN" sz="1600" spc="-1" strike="noStrike">
              <a:solidFill>
                <a:srgbClr val="000000"/>
              </a:solidFill>
              <a:latin typeface="Arial"/>
            </a:endParaRPr>
          </a:p>
          <a:p>
            <a:pPr lvl="2" marL="1371600" indent="-355320">
              <a:lnSpc>
                <a:spcPct val="100000"/>
              </a:lnSpc>
              <a:spcBef>
                <a:spcPts val="400"/>
              </a:spcBef>
              <a:buClr>
                <a:srgbClr val="60b5cc"/>
              </a:buClr>
              <a:buFont typeface="Wingdings" charset="2"/>
              <a:buChar char=""/>
            </a:pPr>
            <a:r>
              <a:rPr b="0" lang="en-IN" sz="1600" spc="-1" strike="noStrike">
                <a:solidFill>
                  <a:srgbClr val="000000"/>
                </a:solidFill>
                <a:latin typeface="Arial"/>
                <a:ea typeface="Corbel"/>
              </a:rPr>
              <a:t>Considering Circumstantial theory of ethics company has not much choice other than to lay off employees, other wise if company shuts all employees will loose jobs</a:t>
            </a:r>
            <a:endParaRPr b="0" lang="en-IN" sz="1600" spc="-1" strike="noStrike">
              <a:solidFill>
                <a:srgbClr val="000000"/>
              </a:solidFill>
              <a:latin typeface="Arial"/>
            </a:endParaRPr>
          </a:p>
        </p:txBody>
      </p:sp>
      <p:sp>
        <p:nvSpPr>
          <p:cNvPr id="453"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54" name="TextShape 4"/>
          <p:cNvSpPr txBox="1"/>
          <p:nvPr/>
        </p:nvSpPr>
        <p:spPr>
          <a:xfrm>
            <a:off x="8204400" y="6477120"/>
            <a:ext cx="733680" cy="273960"/>
          </a:xfrm>
          <a:prstGeom prst="rect">
            <a:avLst/>
          </a:prstGeom>
          <a:noFill/>
          <a:ln>
            <a:noFill/>
          </a:ln>
        </p:spPr>
        <p:txBody>
          <a:bodyPr bIns="0" anchor="b"/>
          <a:p>
            <a:pPr algn="r">
              <a:lnSpc>
                <a:spcPct val="100000"/>
              </a:lnSpc>
            </a:pPr>
            <a:fld id="{3C54AA87-CDB0-41FD-9613-E6425540AD53}"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115" dur="indefinite" restart="never" nodeType="tmRoot">
          <p:childTnLst>
            <p:seq>
              <p:cTn id="116" dur="indefinite"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CONCLUSION</a:t>
            </a:r>
            <a:endParaRPr b="0" lang="en-IN" sz="4500" spc="-1" strike="noStrike">
              <a:solidFill>
                <a:srgbClr val="000000"/>
              </a:solidFill>
              <a:latin typeface="Arial"/>
            </a:endParaRPr>
          </a:p>
        </p:txBody>
      </p:sp>
      <p:sp>
        <p:nvSpPr>
          <p:cNvPr id="456" name="TextShape 2"/>
          <p:cNvSpPr txBox="1"/>
          <p:nvPr/>
        </p:nvSpPr>
        <p:spPr>
          <a:xfrm>
            <a:off x="457200" y="1774080"/>
            <a:ext cx="8177040" cy="4623480"/>
          </a:xfrm>
          <a:prstGeom prst="rect">
            <a:avLst/>
          </a:prstGeom>
          <a:noFill/>
          <a:ln>
            <a:noFill/>
          </a:ln>
        </p:spPr>
        <p:txBody>
          <a:bodyPr tIns="91440">
            <a:normAutofit/>
          </a:bodyPr>
          <a:p>
            <a:pPr marL="457200" indent="-456840">
              <a:lnSpc>
                <a:spcPct val="100000"/>
              </a:lnSpc>
              <a:buClr>
                <a:srgbClr val="f0ad00"/>
              </a:buClr>
              <a:buFont typeface="Wingdings" charset="2"/>
              <a:buChar char=""/>
            </a:pPr>
            <a:r>
              <a:rPr b="0" lang="en-IN" sz="2000" spc="-1" strike="noStrike">
                <a:solidFill>
                  <a:srgbClr val="000000"/>
                </a:solidFill>
                <a:latin typeface="Arial"/>
                <a:ea typeface="Corbel"/>
              </a:rPr>
              <a:t>Uber did not follow participatory design principles in its App or business model. This caused multiple grey areas, which result in a driver’s dissatisfaction.</a:t>
            </a:r>
            <a:endParaRPr b="0" lang="en-IN" sz="2000" spc="-1" strike="noStrike">
              <a:solidFill>
                <a:srgbClr val="000000"/>
              </a:solidFill>
              <a:latin typeface="Arial"/>
            </a:endParaRPr>
          </a:p>
          <a:p>
            <a:pPr>
              <a:lnSpc>
                <a:spcPct val="100000"/>
              </a:lnSpc>
            </a:pPr>
            <a:endParaRPr b="0" lang="en-IN" sz="2000" spc="-1" strike="noStrike">
              <a:solidFill>
                <a:srgbClr val="000000"/>
              </a:solidFill>
              <a:latin typeface="Arial"/>
            </a:endParaRPr>
          </a:p>
          <a:p>
            <a:pPr lvl="1" marL="914400" indent="-456840">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It seems to be done purposefully to support the companies’ high profit-making policies </a:t>
            </a:r>
            <a:endParaRPr b="0" lang="en-IN" sz="1600" spc="-1" strike="noStrike">
              <a:solidFill>
                <a:srgbClr val="000000"/>
              </a:solidFill>
              <a:latin typeface="Arial"/>
            </a:endParaRPr>
          </a:p>
          <a:p>
            <a:pPr lvl="1" marL="914400" indent="-456840">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Neglected the drivers and treat them as humanoids.</a:t>
            </a:r>
            <a:endParaRPr b="0" lang="en-IN" sz="1600" spc="-1" strike="noStrike">
              <a:solidFill>
                <a:srgbClr val="000000"/>
              </a:solidFill>
              <a:latin typeface="Arial"/>
            </a:endParaRPr>
          </a:p>
          <a:p>
            <a:pPr lvl="1" marL="914400" indent="-456840">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In UK now drivers have been given a chance to view the algorithm</a:t>
            </a:r>
            <a:endParaRPr b="0" lang="en-IN" sz="1600" spc="-1" strike="noStrike">
              <a:solidFill>
                <a:srgbClr val="000000"/>
              </a:solidFill>
              <a:latin typeface="Arial"/>
            </a:endParaRPr>
          </a:p>
          <a:p>
            <a:pPr lvl="1" marL="914400" indent="-456840">
              <a:lnSpc>
                <a:spcPct val="100000"/>
              </a:lnSpc>
              <a:spcBef>
                <a:spcPts val="479"/>
              </a:spcBef>
              <a:buClr>
                <a:srgbClr val="60b5cc"/>
              </a:buClr>
              <a:buFont typeface="Wingdings" charset="2"/>
              <a:buChar char=""/>
            </a:pPr>
            <a:r>
              <a:rPr b="0" lang="en-IN" sz="1600" spc="-1" strike="noStrike">
                <a:solidFill>
                  <a:srgbClr val="000000"/>
                </a:solidFill>
                <a:latin typeface="Arial"/>
                <a:ea typeface="Corbel"/>
              </a:rPr>
              <a:t>It may bring change in how the gig economy shapes up in the future.</a:t>
            </a:r>
            <a:endParaRPr b="0" lang="en-IN" sz="1600" spc="-1" strike="noStrike">
              <a:solidFill>
                <a:srgbClr val="000000"/>
              </a:solidFill>
              <a:latin typeface="Arial"/>
            </a:endParaRPr>
          </a:p>
        </p:txBody>
      </p:sp>
      <p:sp>
        <p:nvSpPr>
          <p:cNvPr id="457"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58" name="TextShape 4"/>
          <p:cNvSpPr txBox="1"/>
          <p:nvPr/>
        </p:nvSpPr>
        <p:spPr>
          <a:xfrm>
            <a:off x="8204400" y="6477120"/>
            <a:ext cx="733680" cy="273960"/>
          </a:xfrm>
          <a:prstGeom prst="rect">
            <a:avLst/>
          </a:prstGeom>
          <a:noFill/>
          <a:ln>
            <a:noFill/>
          </a:ln>
        </p:spPr>
        <p:txBody>
          <a:bodyPr bIns="0" anchor="b"/>
          <a:p>
            <a:pPr algn="r">
              <a:lnSpc>
                <a:spcPct val="100000"/>
              </a:lnSpc>
            </a:pPr>
            <a:fld id="{A73699E4-2E94-4A38-8D18-B6570A19479F}"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117" dur="indefinite" restart="never" nodeType="tmRoot">
          <p:childTnLst>
            <p:seq>
              <p:cTn id="118"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BENEFIT TO DRIVERS</a:t>
            </a:r>
            <a:endParaRPr b="0" lang="en-IN" sz="4500" spc="-1" strike="noStrike">
              <a:solidFill>
                <a:srgbClr val="000000"/>
              </a:solidFill>
              <a:latin typeface="Arial"/>
            </a:endParaRPr>
          </a:p>
        </p:txBody>
      </p:sp>
      <p:sp>
        <p:nvSpPr>
          <p:cNvPr id="210" name="TextShape 2"/>
          <p:cNvSpPr txBox="1"/>
          <p:nvPr/>
        </p:nvSpPr>
        <p:spPr>
          <a:xfrm>
            <a:off x="8204400" y="6477120"/>
            <a:ext cx="733320" cy="273960"/>
          </a:xfrm>
          <a:prstGeom prst="rect">
            <a:avLst/>
          </a:prstGeom>
          <a:noFill/>
          <a:ln>
            <a:noFill/>
          </a:ln>
        </p:spPr>
        <p:txBody>
          <a:bodyPr bIns="0" anchor="b"/>
          <a:p>
            <a:pPr algn="r">
              <a:lnSpc>
                <a:spcPct val="100000"/>
              </a:lnSpc>
            </a:pPr>
            <a:fld id="{68196AAB-7FDB-4A81-8972-FF1A29F86501}"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11" name="TextShape 3"/>
          <p:cNvSpPr txBox="1"/>
          <p:nvPr/>
        </p:nvSpPr>
        <p:spPr>
          <a:xfrm>
            <a:off x="457200" y="1775160"/>
            <a:ext cx="8229240" cy="4777560"/>
          </a:xfrm>
          <a:prstGeom prst="rect">
            <a:avLst/>
          </a:prstGeom>
          <a:noFill/>
          <a:ln>
            <a:noFill/>
          </a:ln>
        </p:spPr>
        <p:txBody>
          <a:bodyPr lIns="54720" tIns="91440"/>
          <a:p>
            <a:pPr marL="1371600">
              <a:lnSpc>
                <a:spcPct val="100000"/>
              </a:lnSpc>
            </a:pPr>
            <a:endParaRPr b="0" lang="en-IN" sz="1400" spc="-1" strike="noStrike">
              <a:solidFill>
                <a:srgbClr val="000000"/>
              </a:solidFill>
              <a:latin typeface="Arial"/>
            </a:endParaRPr>
          </a:p>
          <a:p>
            <a:pPr>
              <a:lnSpc>
                <a:spcPct val="100000"/>
              </a:lnSpc>
            </a:pPr>
            <a:endParaRPr b="0" lang="en-IN" sz="1400" spc="-1" strike="noStrike">
              <a:solidFill>
                <a:srgbClr val="000000"/>
              </a:solidFill>
              <a:latin typeface="Arial"/>
            </a:endParaRPr>
          </a:p>
        </p:txBody>
      </p:sp>
      <p:sp>
        <p:nvSpPr>
          <p:cNvPr id="212"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pic>
        <p:nvPicPr>
          <p:cNvPr id="213" name="Picture 2" descr=""/>
          <p:cNvPicPr/>
          <p:nvPr/>
        </p:nvPicPr>
        <p:blipFill>
          <a:blip r:embed="rId1"/>
          <a:stretch/>
        </p:blipFill>
        <p:spPr>
          <a:xfrm>
            <a:off x="407880" y="1476360"/>
            <a:ext cx="8201160" cy="4952160"/>
          </a:xfrm>
          <a:prstGeom prst="rect">
            <a:avLst/>
          </a:prstGeom>
          <a:ln w="9360">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CONCLUSION </a:t>
            </a:r>
            <a:endParaRPr b="0" lang="en-IN" sz="4500" spc="-1" strike="noStrike">
              <a:solidFill>
                <a:srgbClr val="000000"/>
              </a:solidFill>
              <a:latin typeface="Arial"/>
            </a:endParaRPr>
          </a:p>
        </p:txBody>
      </p:sp>
      <p:sp>
        <p:nvSpPr>
          <p:cNvPr id="460" name="TextShape 2"/>
          <p:cNvSpPr txBox="1"/>
          <p:nvPr/>
        </p:nvSpPr>
        <p:spPr>
          <a:xfrm>
            <a:off x="350640" y="1532520"/>
            <a:ext cx="8229240" cy="4737240"/>
          </a:xfrm>
          <a:prstGeom prst="rect">
            <a:avLst/>
          </a:prstGeom>
          <a:noFill/>
          <a:ln>
            <a:noFill/>
          </a:ln>
        </p:spPr>
        <p:txBody>
          <a:bodyPr lIns="54720" tIns="91440"/>
          <a:p>
            <a:pPr marL="352440" indent="-352080" algn="just">
              <a:lnSpc>
                <a:spcPct val="100000"/>
              </a:lnSpc>
              <a:buClr>
                <a:srgbClr val="f0ad00"/>
              </a:buClr>
              <a:buFont typeface="Wingdings" charset="2"/>
              <a:buChar char=""/>
            </a:pPr>
            <a:r>
              <a:rPr b="0" lang="en-IN" sz="2000" spc="-1" strike="noStrike">
                <a:solidFill>
                  <a:srgbClr val="282828"/>
                </a:solidFill>
                <a:latin typeface="Arial"/>
                <a:ea typeface="Arial"/>
              </a:rPr>
              <a:t>Drivers have long exhausting working hours around 12 to 18 hours a day and very little is thought about drivers health</a:t>
            </a:r>
            <a:endParaRPr b="0" lang="en-IN" sz="2000" spc="-1" strike="noStrike">
              <a:solidFill>
                <a:srgbClr val="000000"/>
              </a:solidFill>
              <a:latin typeface="Arial"/>
            </a:endParaRPr>
          </a:p>
          <a:p>
            <a:pPr marL="352440" indent="-352080" algn="just">
              <a:lnSpc>
                <a:spcPct val="100000"/>
              </a:lnSpc>
              <a:buClr>
                <a:srgbClr val="f0ad00"/>
              </a:buClr>
              <a:buFont typeface="Wingdings" charset="2"/>
              <a:buChar char=""/>
            </a:pPr>
            <a:r>
              <a:rPr b="0" lang="en-IN" sz="2000" spc="-1" strike="noStrike">
                <a:solidFill>
                  <a:srgbClr val="282828"/>
                </a:solidFill>
                <a:latin typeface="Arial"/>
                <a:ea typeface="Arial"/>
              </a:rPr>
              <a:t>Company is almighty, can suspend driver anytime for meagre reasons</a:t>
            </a:r>
            <a:endParaRPr b="0" lang="en-IN" sz="2000" spc="-1" strike="noStrike">
              <a:solidFill>
                <a:srgbClr val="000000"/>
              </a:solidFill>
              <a:latin typeface="Arial"/>
            </a:endParaRPr>
          </a:p>
          <a:p>
            <a:pPr marL="352440" indent="-352080" algn="just">
              <a:lnSpc>
                <a:spcPct val="100000"/>
              </a:lnSpc>
              <a:buClr>
                <a:srgbClr val="f0ad00"/>
              </a:buClr>
              <a:buFont typeface="Wingdings" charset="2"/>
              <a:buChar char=""/>
            </a:pPr>
            <a:r>
              <a:rPr b="0" lang="en-IN" sz="2000" spc="-1" strike="noStrike">
                <a:solidFill>
                  <a:srgbClr val="282828"/>
                </a:solidFill>
                <a:latin typeface="Arial"/>
                <a:ea typeface="Arial"/>
              </a:rPr>
              <a:t>92% drivers believe their earning have increase  by better organising the jobs, but worker exploitation is immense</a:t>
            </a:r>
            <a:endParaRPr b="0" lang="en-IN" sz="2000" spc="-1" strike="noStrike">
              <a:solidFill>
                <a:srgbClr val="000000"/>
              </a:solidFill>
              <a:latin typeface="Arial"/>
            </a:endParaRPr>
          </a:p>
          <a:p>
            <a:pPr marL="352440" indent="-352080" algn="just">
              <a:lnSpc>
                <a:spcPct val="100000"/>
              </a:lnSpc>
              <a:buClr>
                <a:srgbClr val="f0ad00"/>
              </a:buClr>
              <a:buFont typeface="Wingdings" charset="2"/>
              <a:buChar char=""/>
            </a:pPr>
            <a:r>
              <a:rPr b="0" lang="en-IN" sz="2000" spc="-1" strike="noStrike">
                <a:solidFill>
                  <a:srgbClr val="282828"/>
                </a:solidFill>
                <a:latin typeface="Arial"/>
                <a:ea typeface="Arial"/>
              </a:rPr>
              <a:t>High percentage of drivers express distrust in company policy but still want to continue with company due to lack of effective competition, as Ola and Uber combined account for &gt;90% of market share</a:t>
            </a:r>
            <a:endParaRPr b="0" lang="en-IN" sz="2000" spc="-1" strike="noStrike">
              <a:solidFill>
                <a:srgbClr val="000000"/>
              </a:solidFill>
              <a:latin typeface="Arial"/>
            </a:endParaRPr>
          </a:p>
          <a:p>
            <a:pPr marL="352440" indent="-352080" algn="just">
              <a:lnSpc>
                <a:spcPct val="100000"/>
              </a:lnSpc>
              <a:buClr>
                <a:srgbClr val="f0ad00"/>
              </a:buClr>
              <a:buFont typeface="Wingdings" charset="2"/>
              <a:buChar char=""/>
            </a:pPr>
            <a:r>
              <a:rPr b="0" lang="en-IN" sz="2000" spc="-1" strike="noStrike">
                <a:solidFill>
                  <a:srgbClr val="000000"/>
                </a:solidFill>
                <a:latin typeface="Arial"/>
                <a:ea typeface="Corbel"/>
              </a:rPr>
              <a:t>There are not many legal rights when it comes to drivers and even their education level is low </a:t>
            </a:r>
            <a:endParaRPr b="0" lang="en-IN" sz="2000" spc="-1" strike="noStrike">
              <a:solidFill>
                <a:srgbClr val="000000"/>
              </a:solidFill>
              <a:latin typeface="Arial"/>
            </a:endParaRPr>
          </a:p>
          <a:p>
            <a:pPr marL="352440" indent="-352080" algn="just">
              <a:lnSpc>
                <a:spcPct val="100000"/>
              </a:lnSpc>
              <a:buClr>
                <a:srgbClr val="f0ad00"/>
              </a:buClr>
              <a:buFont typeface="Wingdings" charset="2"/>
              <a:buChar char=""/>
            </a:pPr>
            <a:r>
              <a:rPr b="0" lang="en-IN" sz="2000" spc="-1" strike="noStrike">
                <a:solidFill>
                  <a:srgbClr val="282828"/>
                </a:solidFill>
                <a:latin typeface="Arial"/>
                <a:ea typeface="Arial"/>
              </a:rPr>
              <a:t>Drivers are not aware about there rights or they don't  have any. They don’t have any legal framework to express their grieve and Law is yet to catch up to gig economy  </a:t>
            </a: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p:txBody>
      </p:sp>
      <p:sp>
        <p:nvSpPr>
          <p:cNvPr id="461" name="TextShape 3"/>
          <p:cNvSpPr txBox="1"/>
          <p:nvPr/>
        </p:nvSpPr>
        <p:spPr>
          <a:xfrm>
            <a:off x="8204400" y="6477120"/>
            <a:ext cx="733320" cy="273960"/>
          </a:xfrm>
          <a:prstGeom prst="rect">
            <a:avLst/>
          </a:prstGeom>
          <a:noFill/>
          <a:ln>
            <a:noFill/>
          </a:ln>
        </p:spPr>
        <p:txBody>
          <a:bodyPr bIns="0" anchor="b"/>
          <a:p>
            <a:pPr algn="r">
              <a:lnSpc>
                <a:spcPct val="100000"/>
              </a:lnSpc>
            </a:pPr>
            <a:fld id="{D69F686D-82CF-40B4-8AF2-7D6A7F6D44AC}"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462"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63" name="CustomShape 5"/>
          <p:cNvSpPr/>
          <p:nvPr/>
        </p:nvSpPr>
        <p:spPr>
          <a:xfrm>
            <a:off x="1499040" y="2383560"/>
            <a:ext cx="184320" cy="307440"/>
          </a:xfrm>
          <a:prstGeom prst="rect">
            <a:avLst/>
          </a:prstGeom>
          <a:noFill/>
          <a:ln>
            <a:noFill/>
          </a:ln>
        </p:spPr>
        <p:style>
          <a:lnRef idx="0"/>
          <a:fillRef idx="0"/>
          <a:effectRef idx="0"/>
          <a:fontRef idx="minor"/>
        </p:style>
      </p:sp>
    </p:spTree>
  </p:cSld>
  <p:timing>
    <p:tnLst>
      <p:par>
        <p:cTn id="119" dur="indefinite" restart="never" nodeType="tmRoot">
          <p:childTnLst>
            <p:seq>
              <p:cTn id="120"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CONCLUSION </a:t>
            </a:r>
            <a:endParaRPr b="0" lang="en-IN" sz="4500" spc="-1" strike="noStrike">
              <a:solidFill>
                <a:srgbClr val="000000"/>
              </a:solidFill>
              <a:latin typeface="Arial"/>
            </a:endParaRPr>
          </a:p>
        </p:txBody>
      </p:sp>
      <p:sp>
        <p:nvSpPr>
          <p:cNvPr id="465" name="TextShape 2"/>
          <p:cNvSpPr txBox="1"/>
          <p:nvPr/>
        </p:nvSpPr>
        <p:spPr>
          <a:xfrm>
            <a:off x="350640" y="1532520"/>
            <a:ext cx="8229240" cy="4737240"/>
          </a:xfrm>
          <a:prstGeom prst="rect">
            <a:avLst/>
          </a:prstGeom>
          <a:noFill/>
          <a:ln>
            <a:noFill/>
          </a:ln>
        </p:spPr>
        <p:txBody>
          <a:bodyPr lIns="54720" tIns="91440"/>
          <a:p>
            <a:pPr marL="352440" indent="-352080" algn="just">
              <a:lnSpc>
                <a:spcPct val="100000"/>
              </a:lnSpc>
              <a:buClr>
                <a:srgbClr val="f0ad00"/>
              </a:buClr>
              <a:buFont typeface="Wingdings" charset="2"/>
              <a:buChar char=""/>
            </a:pPr>
            <a:r>
              <a:rPr b="0" lang="en-IN" sz="2000" spc="-1" strike="noStrike">
                <a:solidFill>
                  <a:srgbClr val="000000"/>
                </a:solidFill>
                <a:latin typeface="Arial"/>
                <a:ea typeface="Corbel"/>
              </a:rPr>
              <a:t>In India not much thought is given by drivers for to be treated as employees or independent contractors due to lack of knowledge and legal framework. </a:t>
            </a:r>
            <a:endParaRPr b="0" lang="en-IN" sz="2000" spc="-1" strike="noStrike">
              <a:solidFill>
                <a:srgbClr val="000000"/>
              </a:solidFill>
              <a:latin typeface="Arial"/>
            </a:endParaRPr>
          </a:p>
          <a:p>
            <a:pPr marL="352440" indent="-352080" algn="just">
              <a:lnSpc>
                <a:spcPct val="100000"/>
              </a:lnSpc>
              <a:buClr>
                <a:srgbClr val="f0ad00"/>
              </a:buClr>
              <a:buFont typeface="Wingdings" charset="2"/>
              <a:buChar char=""/>
            </a:pPr>
            <a:r>
              <a:rPr b="0" lang="en-IN" sz="2000" spc="-1" strike="noStrike">
                <a:solidFill>
                  <a:srgbClr val="000000"/>
                </a:solidFill>
                <a:latin typeface="Arial"/>
                <a:ea typeface="Corbel"/>
              </a:rPr>
              <a:t>The concept of driver as an employee and their rights will slowly hold ground as the gig economy grows and awareness of drivers increase</a:t>
            </a:r>
            <a:endParaRPr b="0" lang="en-IN" sz="2000" spc="-1" strike="noStrike">
              <a:solidFill>
                <a:srgbClr val="000000"/>
              </a:solidFill>
              <a:latin typeface="Arial"/>
            </a:endParaRPr>
          </a:p>
          <a:p>
            <a:pPr marL="352440" indent="-352080" algn="just">
              <a:lnSpc>
                <a:spcPct val="100000"/>
              </a:lnSpc>
              <a:buClr>
                <a:srgbClr val="f0ad00"/>
              </a:buClr>
              <a:buFont typeface="Wingdings" charset="2"/>
              <a:buChar char=""/>
            </a:pPr>
            <a:r>
              <a:rPr b="0" lang="en-IN" sz="2000" spc="-1" strike="noStrike">
                <a:solidFill>
                  <a:srgbClr val="000000"/>
                </a:solidFill>
                <a:latin typeface="Arial"/>
                <a:ea typeface="Corbel"/>
              </a:rPr>
              <a:t>Layoff of employees is required for survival of company and satisfies circumstantial theory of ethics, but the not defining layoff criteria is unethical </a:t>
            </a:r>
            <a:endParaRPr b="0" lang="en-IN" sz="2000" spc="-1" strike="noStrike">
              <a:solidFill>
                <a:srgbClr val="000000"/>
              </a:solidFill>
              <a:latin typeface="Arial"/>
            </a:endParaRPr>
          </a:p>
          <a:p>
            <a:pPr marL="352440" indent="-352080" algn="just">
              <a:lnSpc>
                <a:spcPct val="100000"/>
              </a:lnSpc>
              <a:buClr>
                <a:srgbClr val="f0ad00"/>
              </a:buClr>
              <a:buFont typeface="Wingdings" charset="2"/>
              <a:buChar char=""/>
            </a:pPr>
            <a:r>
              <a:rPr b="0" lang="en-IN" sz="2000" spc="-1" strike="noStrike">
                <a:solidFill>
                  <a:srgbClr val="000000"/>
                </a:solidFill>
                <a:latin typeface="Arial"/>
                <a:ea typeface="Corbel"/>
              </a:rPr>
              <a:t>Government may have to take some concrete decisions for survival of these freelance drivers in gig economy </a:t>
            </a:r>
            <a:endParaRPr b="0" lang="en-IN" sz="2000" spc="-1" strike="noStrike">
              <a:solidFill>
                <a:srgbClr val="000000"/>
              </a:solidFill>
              <a:latin typeface="Arial"/>
            </a:endParaRPr>
          </a:p>
          <a:p>
            <a:pPr marL="352440" indent="-352080" algn="just">
              <a:lnSpc>
                <a:spcPct val="100000"/>
              </a:lnSpc>
              <a:buClr>
                <a:srgbClr val="f0ad00"/>
              </a:buClr>
              <a:buFont typeface="Wingdings" charset="2"/>
              <a:buChar char=""/>
            </a:pPr>
            <a:r>
              <a:rPr b="0" lang="en-IN" sz="2000" spc="-1" strike="noStrike">
                <a:solidFill>
                  <a:srgbClr val="000000"/>
                </a:solidFill>
                <a:latin typeface="Arial"/>
                <a:ea typeface="Corbel"/>
              </a:rPr>
              <a:t>Post pandemic era will reshape the gig economy and give new definition to driver partner and company relationship</a:t>
            </a: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a:p>
            <a:pPr algn="just">
              <a:lnSpc>
                <a:spcPct val="100000"/>
              </a:lnSpc>
            </a:pPr>
            <a:endParaRPr b="0" lang="en-IN" sz="2000" spc="-1" strike="noStrike">
              <a:solidFill>
                <a:srgbClr val="000000"/>
              </a:solidFill>
              <a:latin typeface="Arial"/>
            </a:endParaRPr>
          </a:p>
        </p:txBody>
      </p:sp>
      <p:sp>
        <p:nvSpPr>
          <p:cNvPr id="466" name="TextShape 3"/>
          <p:cNvSpPr txBox="1"/>
          <p:nvPr/>
        </p:nvSpPr>
        <p:spPr>
          <a:xfrm>
            <a:off x="8204400" y="6477120"/>
            <a:ext cx="733320" cy="273960"/>
          </a:xfrm>
          <a:prstGeom prst="rect">
            <a:avLst/>
          </a:prstGeom>
          <a:noFill/>
          <a:ln>
            <a:noFill/>
          </a:ln>
        </p:spPr>
        <p:txBody>
          <a:bodyPr bIns="0" anchor="b"/>
          <a:p>
            <a:pPr algn="r">
              <a:lnSpc>
                <a:spcPct val="100000"/>
              </a:lnSpc>
            </a:pPr>
            <a:fld id="{29CA7443-5D48-49E5-9142-89A827BCE0F5}"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467"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68" name="CustomShape 5"/>
          <p:cNvSpPr/>
          <p:nvPr/>
        </p:nvSpPr>
        <p:spPr>
          <a:xfrm>
            <a:off x="1499040" y="2383560"/>
            <a:ext cx="184320" cy="307440"/>
          </a:xfrm>
          <a:prstGeom prst="rect">
            <a:avLst/>
          </a:prstGeom>
          <a:noFill/>
          <a:ln>
            <a:noFill/>
          </a:ln>
        </p:spPr>
        <p:style>
          <a:lnRef idx="0"/>
          <a:fillRef idx="0"/>
          <a:effectRef idx="0"/>
          <a:fontRef idx="minor"/>
        </p:style>
      </p:sp>
    </p:spTree>
  </p:cSld>
  <p:timing>
    <p:tnLst>
      <p:par>
        <p:cTn id="121" dur="indefinite" restart="never" nodeType="tmRoot">
          <p:childTnLst>
            <p:seq>
              <p:cTn id="122"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a:off x="457200" y="155520"/>
            <a:ext cx="8229240" cy="1252440"/>
          </a:xfrm>
          <a:prstGeom prst="rect">
            <a:avLst/>
          </a:prstGeom>
          <a:noFill/>
          <a:ln>
            <a:noFill/>
          </a:ln>
        </p:spPr>
        <p:txBody>
          <a:bodyPr rIns="45720" anchor="ctr">
            <a:normAutofit/>
          </a:bodyPr>
          <a:p>
            <a:pPr algn="ctr">
              <a:lnSpc>
                <a:spcPct val="100000"/>
              </a:lnSpc>
            </a:pPr>
            <a:r>
              <a:rPr b="1" lang="en-IN" sz="4500" spc="-1" strike="noStrike">
                <a:solidFill>
                  <a:srgbClr val="ffc700"/>
                </a:solidFill>
                <a:latin typeface="Arial"/>
                <a:ea typeface="Arial"/>
              </a:rPr>
              <a:t>BIBLIOGRAPHY </a:t>
            </a:r>
            <a:endParaRPr b="0" lang="en-IN" sz="4500" spc="-1" strike="noStrike">
              <a:solidFill>
                <a:srgbClr val="000000"/>
              </a:solidFill>
              <a:latin typeface="Arial"/>
            </a:endParaRPr>
          </a:p>
        </p:txBody>
      </p:sp>
      <p:sp>
        <p:nvSpPr>
          <p:cNvPr id="470" name="TextShape 2"/>
          <p:cNvSpPr txBox="1"/>
          <p:nvPr/>
        </p:nvSpPr>
        <p:spPr>
          <a:xfrm>
            <a:off x="401040" y="1873800"/>
            <a:ext cx="8229240" cy="4625280"/>
          </a:xfrm>
          <a:prstGeom prst="rect">
            <a:avLst/>
          </a:prstGeom>
          <a:noFill/>
          <a:ln>
            <a:noFill/>
          </a:ln>
        </p:spPr>
        <p:txBody>
          <a:bodyPr lIns="54720" tIns="91440">
            <a:normAutofit/>
          </a:bodyPr>
          <a:p>
            <a:pPr marL="480240" indent="-342720">
              <a:lnSpc>
                <a:spcPct val="100000"/>
              </a:lnSpc>
              <a:buClr>
                <a:srgbClr val="f0ad00"/>
              </a:buClr>
              <a:buFont typeface="Arial"/>
              <a:buAutoNum type="arabicPeriod"/>
            </a:pPr>
            <a:r>
              <a:rPr b="1" lang="en-IN" sz="1800" spc="-1" strike="noStrike">
                <a:solidFill>
                  <a:srgbClr val="000000"/>
                </a:solidFill>
                <a:latin typeface="Corbel"/>
                <a:ea typeface="Corbel"/>
              </a:rPr>
              <a:t>The Truth About How Uber’s App Manages Drivers </a:t>
            </a:r>
            <a:r>
              <a:rPr b="0" lang="en-IN" sz="1800" spc="-1" strike="noStrike" u="sng">
                <a:solidFill>
                  <a:srgbClr val="168bba"/>
                </a:solidFill>
                <a:uFillTx/>
                <a:latin typeface="Corbel"/>
                <a:ea typeface="Corbel"/>
                <a:hlinkClick r:id="rId1"/>
              </a:rPr>
              <a:t>Alex </a:t>
            </a:r>
            <a:r>
              <a:rPr b="0" lang="en-IN" sz="1800" spc="-1" strike="noStrike" u="sng">
                <a:solidFill>
                  <a:srgbClr val="168bba"/>
                </a:solidFill>
                <a:uFillTx/>
                <a:latin typeface="Corbel"/>
                <a:ea typeface="Corbel"/>
                <a:hlinkClick r:id="rId2"/>
              </a:rPr>
              <a:t>Rosenblat</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marL="480240" indent="-342720">
              <a:lnSpc>
                <a:spcPct val="100000"/>
              </a:lnSpc>
              <a:buClr>
                <a:srgbClr val="f0ad00"/>
              </a:buClr>
              <a:buFont typeface="Arial"/>
              <a:buAutoNum type="arabicPeriod"/>
            </a:pPr>
            <a:r>
              <a:rPr b="0" lang="en-IN" sz="1800" spc="-1" strike="noStrike">
                <a:solidFill>
                  <a:srgbClr val="000000"/>
                </a:solidFill>
                <a:latin typeface="Corbel"/>
                <a:ea typeface="Corbel"/>
              </a:rPr>
              <a:t> </a:t>
            </a:r>
            <a:r>
              <a:rPr b="0" lang="en-IN" sz="1800" spc="-1" strike="noStrike">
                <a:solidFill>
                  <a:srgbClr val="000000"/>
                </a:solidFill>
                <a:latin typeface="Corbel"/>
                <a:ea typeface="Corbel"/>
              </a:rPr>
              <a:t>Biz Model for Uber Technologies Inc.</a:t>
            </a:r>
            <a:endParaRPr b="0" lang="en-IN" sz="1800" spc="-1" strike="noStrike">
              <a:solidFill>
                <a:srgbClr val="000000"/>
              </a:solidFill>
              <a:latin typeface="Arial"/>
            </a:endParaRPr>
          </a:p>
          <a:p>
            <a:pPr marL="480240" indent="-342720">
              <a:lnSpc>
                <a:spcPct val="100000"/>
              </a:lnSpc>
              <a:buClr>
                <a:srgbClr val="f0ad00"/>
              </a:buClr>
              <a:buFont typeface="Arial"/>
              <a:buAutoNum type="arabicPeriod"/>
            </a:pPr>
            <a:r>
              <a:rPr b="0" lang="en-IN" sz="1800" spc="-1" strike="noStrike">
                <a:solidFill>
                  <a:srgbClr val="000000"/>
                </a:solidFill>
                <a:latin typeface="Corbel"/>
                <a:ea typeface="Corbel"/>
              </a:rPr>
              <a:t>A REAL-TIME RIDESHARING SERVICE - AMBRE FISCHER | ARNAUD LEGRIS | CHRISTOPHER LAURENTIUS | JOYCE LIM | KEONG PEI QUAN | RAYMOND UNG</a:t>
            </a:r>
            <a:endParaRPr b="0" lang="en-IN" sz="1800" spc="-1" strike="noStrike">
              <a:solidFill>
                <a:srgbClr val="000000"/>
              </a:solidFill>
              <a:latin typeface="Arial"/>
            </a:endParaRPr>
          </a:p>
          <a:p>
            <a:pPr marL="480240" indent="-342720">
              <a:lnSpc>
                <a:spcPct val="100000"/>
              </a:lnSpc>
              <a:buClr>
                <a:srgbClr val="f0ad00"/>
              </a:buClr>
              <a:buFont typeface="Arial"/>
              <a:buAutoNum type="arabicPeriod"/>
            </a:pPr>
            <a:r>
              <a:rPr b="0" lang="en-IN" sz="1800" spc="-1" strike="noStrike">
                <a:solidFill>
                  <a:srgbClr val="000000"/>
                </a:solidFill>
                <a:latin typeface="Corbel"/>
                <a:ea typeface="Corbel"/>
              </a:rPr>
              <a:t> </a:t>
            </a:r>
            <a:r>
              <a:rPr b="1" lang="en-IN" sz="1800" spc="-1" strike="noStrike">
                <a:solidFill>
                  <a:srgbClr val="000000"/>
                </a:solidFill>
                <a:latin typeface="Corbel"/>
                <a:ea typeface="Corbel"/>
              </a:rPr>
              <a:t>Algorithmic Labor and Information Asymmetries: A Case Study of Uber’s Drivers  </a:t>
            </a:r>
            <a:r>
              <a:rPr b="0" lang="en-IN" sz="1800" spc="-1" strike="noStrike">
                <a:solidFill>
                  <a:srgbClr val="000000"/>
                </a:solidFill>
                <a:latin typeface="Corbel"/>
                <a:ea typeface="Corbel"/>
              </a:rPr>
              <a:t>ALEX ROSENBLAT  and  LUKE STARK </a:t>
            </a:r>
            <a:endParaRPr b="0" lang="en-IN" sz="1800" spc="-1" strike="noStrike">
              <a:solidFill>
                <a:srgbClr val="000000"/>
              </a:solidFill>
              <a:latin typeface="Arial"/>
            </a:endParaRPr>
          </a:p>
          <a:p>
            <a:pPr marL="480240" indent="-342720">
              <a:lnSpc>
                <a:spcPct val="100000"/>
              </a:lnSpc>
              <a:buClr>
                <a:srgbClr val="f0ad00"/>
              </a:buClr>
              <a:buFont typeface="Arial"/>
              <a:buAutoNum type="arabicPeriod"/>
            </a:pPr>
            <a:r>
              <a:rPr b="1" lang="en-IN" sz="1800" spc="-1" strike="noStrike">
                <a:solidFill>
                  <a:srgbClr val="000000"/>
                </a:solidFill>
                <a:latin typeface="Corbel"/>
                <a:ea typeface="Corbel"/>
              </a:rPr>
              <a:t>Optimizing a dispatch system using an AI simulation framework  - V</a:t>
            </a:r>
            <a:r>
              <a:rPr b="0" lang="en-IN" sz="1800" spc="-1" strike="noStrike">
                <a:solidFill>
                  <a:srgbClr val="000000"/>
                </a:solidFill>
                <a:latin typeface="Corbel"/>
                <a:ea typeface="Corbel"/>
              </a:rPr>
              <a:t>oytek</a:t>
            </a:r>
            <a:endParaRPr b="0" lang="en-IN" sz="1800" spc="-1" strike="noStrike">
              <a:solidFill>
                <a:srgbClr val="000000"/>
              </a:solidFill>
              <a:latin typeface="Arial"/>
            </a:endParaRPr>
          </a:p>
          <a:p>
            <a:pPr marL="480240" indent="-342720">
              <a:lnSpc>
                <a:spcPct val="100000"/>
              </a:lnSpc>
              <a:buClr>
                <a:srgbClr val="f0ad00"/>
              </a:buClr>
              <a:buFont typeface="Arial"/>
              <a:buAutoNum type="arabicPeriod"/>
            </a:pPr>
            <a:r>
              <a:rPr b="1" lang="en-IN" sz="1800" spc="-1" strike="noStrike" u="sng">
                <a:solidFill>
                  <a:srgbClr val="168bba"/>
                </a:solidFill>
                <a:uFillTx/>
                <a:latin typeface="Corbel"/>
                <a:ea typeface="Corbel"/>
                <a:hlinkClick r:id="rId3"/>
              </a:rPr>
              <a:t>https://newsroom.uber.com/semi-automated-science-using-an-ai-simulation-framework/</a:t>
            </a:r>
            <a:endParaRPr b="0" lang="en-IN" sz="1800" spc="-1" strike="noStrike">
              <a:solidFill>
                <a:srgbClr val="000000"/>
              </a:solidFill>
              <a:latin typeface="Arial"/>
            </a:endParaRPr>
          </a:p>
          <a:p>
            <a:pPr marL="480240" indent="-342720">
              <a:lnSpc>
                <a:spcPct val="100000"/>
              </a:lnSpc>
              <a:buClr>
                <a:srgbClr val="f0ad00"/>
              </a:buClr>
              <a:buFont typeface="Arial"/>
              <a:buAutoNum type="arabicPeriod"/>
            </a:pPr>
            <a:r>
              <a:rPr b="1" lang="en-IN" sz="1800" spc="-1" strike="noStrike">
                <a:solidFill>
                  <a:srgbClr val="000000"/>
                </a:solidFill>
                <a:latin typeface="Corbel"/>
                <a:ea typeface="Corbel"/>
              </a:rPr>
              <a:t>How Uber Uses Data to Improve Their Service and Create the New Wave of Mobility </a:t>
            </a:r>
            <a:r>
              <a:rPr b="0" lang="en-IN" sz="1800" spc="-1" strike="noStrike" u="sng">
                <a:solidFill>
                  <a:srgbClr val="168bba"/>
                </a:solidFill>
                <a:uFillTx/>
                <a:latin typeface="Corbel"/>
                <a:ea typeface="Corbel"/>
                <a:hlinkClick r:id="rId4"/>
              </a:rPr>
              <a:t>https://neilpatel.com/blog/how-uber-uses-data</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marL="457200" indent="-319680">
              <a:lnSpc>
                <a:spcPct val="100000"/>
              </a:lnSpc>
            </a:pPr>
            <a:endParaRPr b="0" lang="en-IN" sz="1800" spc="-1" strike="noStrike">
              <a:solidFill>
                <a:srgbClr val="000000"/>
              </a:solidFill>
              <a:latin typeface="Arial"/>
            </a:endParaRPr>
          </a:p>
        </p:txBody>
      </p:sp>
      <p:sp>
        <p:nvSpPr>
          <p:cNvPr id="471" name="TextShape 3"/>
          <p:cNvSpPr txBox="1"/>
          <p:nvPr/>
        </p:nvSpPr>
        <p:spPr>
          <a:xfrm>
            <a:off x="8204400" y="6477120"/>
            <a:ext cx="733680" cy="273960"/>
          </a:xfrm>
          <a:prstGeom prst="rect">
            <a:avLst/>
          </a:prstGeom>
          <a:noFill/>
          <a:ln>
            <a:noFill/>
          </a:ln>
        </p:spPr>
        <p:txBody>
          <a:bodyPr bIns="0" anchor="b"/>
          <a:p>
            <a:pPr algn="r">
              <a:lnSpc>
                <a:spcPct val="100000"/>
              </a:lnSpc>
            </a:pPr>
            <a:fld id="{A0F9F44A-2FC9-483C-A23B-434B8924AD7A}"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472"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123" dur="indefinite" restart="never" nodeType="tmRoot">
          <p:childTnLst>
            <p:seq>
              <p:cTn id="124"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REFERENCES </a:t>
            </a:r>
            <a:endParaRPr b="0" lang="en-IN" sz="4500" spc="-1" strike="noStrike">
              <a:solidFill>
                <a:srgbClr val="000000"/>
              </a:solidFill>
              <a:latin typeface="Arial"/>
            </a:endParaRPr>
          </a:p>
        </p:txBody>
      </p:sp>
      <p:sp>
        <p:nvSpPr>
          <p:cNvPr id="474" name="TextShape 2"/>
          <p:cNvSpPr txBox="1"/>
          <p:nvPr/>
        </p:nvSpPr>
        <p:spPr>
          <a:xfrm>
            <a:off x="457200" y="1774080"/>
            <a:ext cx="8401680" cy="4623480"/>
          </a:xfrm>
          <a:prstGeom prst="rect">
            <a:avLst/>
          </a:prstGeom>
          <a:noFill/>
          <a:ln>
            <a:noFill/>
          </a:ln>
        </p:spPr>
        <p:txBody>
          <a:bodyPr tIns="91440">
            <a:normAutofit/>
          </a:bodyPr>
          <a:p>
            <a:pPr marL="457200" indent="-370440">
              <a:lnSpc>
                <a:spcPct val="100000"/>
              </a:lnSpc>
              <a:buClr>
                <a:srgbClr val="f0ad00"/>
              </a:buClr>
              <a:buFont typeface="Wingdings" charset="2"/>
              <a:buChar char=""/>
            </a:pPr>
            <a:r>
              <a:rPr b="0" lang="en-IN" sz="2800" spc="-1" strike="noStrike" u="sng">
                <a:solidFill>
                  <a:srgbClr val="168bba"/>
                </a:solidFill>
                <a:uFillTx/>
                <a:latin typeface="Corbel"/>
                <a:ea typeface="Corbel"/>
                <a:hlinkClick r:id="rId1"/>
              </a:rPr>
              <a:t>https://inc42.com/buzz/uber-india-brings-ads-on-cars-to-increase-driver-income/</a:t>
            </a:r>
            <a:endParaRPr b="0" lang="en-IN" sz="2800" spc="-1" strike="noStrike">
              <a:solidFill>
                <a:srgbClr val="000000"/>
              </a:solidFill>
              <a:latin typeface="Arial"/>
            </a:endParaRPr>
          </a:p>
          <a:p>
            <a:pPr marL="457200" indent="-370440">
              <a:lnSpc>
                <a:spcPct val="100000"/>
              </a:lnSpc>
              <a:buClr>
                <a:srgbClr val="f0ad00"/>
              </a:buClr>
              <a:buFont typeface="Wingdings" charset="2"/>
              <a:buChar char=""/>
            </a:pPr>
            <a:r>
              <a:rPr b="0" lang="en-IN" sz="2800" spc="-1" strike="noStrike" u="sng">
                <a:solidFill>
                  <a:srgbClr val="168bba"/>
                </a:solidFill>
                <a:uFillTx/>
                <a:latin typeface="Corbel"/>
                <a:ea typeface="Corbel"/>
                <a:hlinkClick r:id="rId2"/>
              </a:rPr>
              <a:t>https://www.thehindubusinessline.com/news/national/uber-india-national-fuel-price-index-to-boost-drivers-income/article25503927.ece</a:t>
            </a:r>
            <a:endParaRPr b="0" lang="en-IN" sz="2800" spc="-1" strike="noStrike">
              <a:solidFill>
                <a:srgbClr val="000000"/>
              </a:solidFill>
              <a:latin typeface="Arial"/>
            </a:endParaRPr>
          </a:p>
          <a:p>
            <a:pPr marL="457200" indent="-370440">
              <a:lnSpc>
                <a:spcPct val="100000"/>
              </a:lnSpc>
              <a:buClr>
                <a:srgbClr val="f0ad00"/>
              </a:buClr>
              <a:buFont typeface="Wingdings" charset="2"/>
              <a:buChar char=""/>
            </a:pPr>
            <a:r>
              <a:rPr b="0" lang="en-IN" sz="2800" spc="-1" strike="noStrike" u="sng">
                <a:solidFill>
                  <a:srgbClr val="168bba"/>
                </a:solidFill>
                <a:uFillTx/>
                <a:latin typeface="Corbel"/>
                <a:ea typeface="Corbel"/>
                <a:hlinkClick r:id="rId3"/>
              </a:rPr>
              <a:t>https://www.who.com.au/uber-passenger-rating-is-yours-good-bad-or-average</a:t>
            </a:r>
            <a:endParaRPr b="0" lang="en-IN" sz="2800" spc="-1" strike="noStrike">
              <a:solidFill>
                <a:srgbClr val="000000"/>
              </a:solidFill>
              <a:latin typeface="Arial"/>
            </a:endParaRPr>
          </a:p>
          <a:p>
            <a:pPr marL="457200" indent="-370440">
              <a:lnSpc>
                <a:spcPct val="100000"/>
              </a:lnSpc>
              <a:buClr>
                <a:srgbClr val="f0ad00"/>
              </a:buClr>
              <a:buFont typeface="Wingdings" charset="2"/>
              <a:buChar char=""/>
            </a:pPr>
            <a:r>
              <a:rPr b="1" lang="en-IN" sz="2800" spc="-1" strike="noStrike">
                <a:solidFill>
                  <a:srgbClr val="000000"/>
                </a:solidFill>
                <a:latin typeface="Corbel"/>
                <a:ea typeface="Corbel"/>
              </a:rPr>
              <a:t>Ola, Uber drivers don’t earn as much as you think they do</a:t>
            </a:r>
            <a:endParaRPr b="0" lang="en-IN" sz="2800" spc="-1" strike="noStrike">
              <a:solidFill>
                <a:srgbClr val="000000"/>
              </a:solidFill>
              <a:latin typeface="Arial"/>
            </a:endParaRPr>
          </a:p>
          <a:p>
            <a:pPr marL="457200" indent="-370440">
              <a:lnSpc>
                <a:spcPct val="100000"/>
              </a:lnSpc>
            </a:pPr>
            <a:r>
              <a:rPr b="0" lang="en-IN" sz="2800" spc="-1" strike="noStrike">
                <a:solidFill>
                  <a:srgbClr val="000000"/>
                </a:solidFill>
                <a:latin typeface="Corbel"/>
                <a:ea typeface="Corbel"/>
              </a:rPr>
              <a:t>      </a:t>
            </a:r>
            <a:r>
              <a:rPr b="0" lang="en-IN" sz="2800" spc="-1" strike="noStrike">
                <a:solidFill>
                  <a:srgbClr val="000000"/>
                </a:solidFill>
                <a:latin typeface="Corbel"/>
                <a:ea typeface="Corbel"/>
              </a:rPr>
              <a:t>S Prabhakaran January 10, 2017</a:t>
            </a:r>
            <a:endParaRPr b="0" lang="en-IN" sz="2800" spc="-1" strike="noStrike">
              <a:solidFill>
                <a:srgbClr val="000000"/>
              </a:solidFill>
              <a:latin typeface="Arial"/>
            </a:endParaRPr>
          </a:p>
          <a:p>
            <a:pPr marL="457200" indent="-370440">
              <a:lnSpc>
                <a:spcPct val="100000"/>
              </a:lnSpc>
              <a:buClr>
                <a:srgbClr val="f0ad00"/>
              </a:buClr>
              <a:buFont typeface="Wingdings" charset="2"/>
              <a:buChar char=""/>
            </a:pPr>
            <a:r>
              <a:rPr b="0" lang="en-IN" sz="2800" spc="-1" strike="noStrike" u="sng">
                <a:solidFill>
                  <a:srgbClr val="168bba"/>
                </a:solidFill>
                <a:uFillTx/>
                <a:latin typeface="Corbel"/>
                <a:ea typeface="Corbel"/>
                <a:hlinkClick r:id="rId4"/>
              </a:rPr>
              <a:t>https://www.indeed.co.in/cmp/Uber/salaries</a:t>
            </a:r>
            <a:endParaRPr b="0" lang="en-IN" sz="2800" spc="-1" strike="noStrike">
              <a:solidFill>
                <a:srgbClr val="000000"/>
              </a:solidFill>
              <a:latin typeface="Arial"/>
            </a:endParaRPr>
          </a:p>
          <a:p>
            <a:pPr marL="457200" indent="-370440">
              <a:lnSpc>
                <a:spcPct val="100000"/>
              </a:lnSpc>
              <a:buClr>
                <a:srgbClr val="f0ad00"/>
              </a:buClr>
              <a:buFont typeface="Wingdings" charset="2"/>
              <a:buChar char=""/>
            </a:pPr>
            <a:r>
              <a:rPr b="0" lang="en-IN" sz="2800" spc="-1" strike="noStrike" u="sng">
                <a:solidFill>
                  <a:srgbClr val="168bba"/>
                </a:solidFill>
                <a:uFillTx/>
                <a:latin typeface="Corbel"/>
                <a:ea typeface="Corbel"/>
                <a:hlinkClick r:id="rId5"/>
              </a:rPr>
              <a:t>https://www.glassdoor.co.in/Reviews/Uber-Reviews-E575263.htm</a:t>
            </a:r>
            <a:endParaRPr b="0" lang="en-IN" sz="2800" spc="-1" strike="noStrike">
              <a:solidFill>
                <a:srgbClr val="000000"/>
              </a:solidFill>
              <a:latin typeface="Arial"/>
            </a:endParaRPr>
          </a:p>
          <a:p>
            <a:pPr marL="457200" indent="-370440">
              <a:lnSpc>
                <a:spcPct val="100000"/>
              </a:lnSpc>
              <a:buClr>
                <a:srgbClr val="f0ad00"/>
              </a:buClr>
              <a:buFont typeface="Wingdings" charset="2"/>
              <a:buChar char=""/>
            </a:pPr>
            <a:r>
              <a:rPr b="0" lang="en-IN" sz="2800" spc="-1" strike="noStrike" u="sng">
                <a:solidFill>
                  <a:srgbClr val="168bba"/>
                </a:solidFill>
                <a:uFillTx/>
                <a:latin typeface="Corbel"/>
                <a:ea typeface="Corbel"/>
                <a:hlinkClick r:id="rId6"/>
              </a:rPr>
              <a:t>https://www.medianama.com/2016/12/223-uber-fleet-launch-india/</a:t>
            </a:r>
            <a:endParaRPr b="0" lang="en-IN" sz="2800" spc="-1" strike="noStrike">
              <a:solidFill>
                <a:srgbClr val="000000"/>
              </a:solidFill>
              <a:latin typeface="Arial"/>
            </a:endParaRPr>
          </a:p>
          <a:p>
            <a:pPr>
              <a:lnSpc>
                <a:spcPct val="100000"/>
              </a:lnSpc>
            </a:pPr>
            <a:endParaRPr b="0" lang="en-IN" sz="2800" spc="-1" strike="noStrike">
              <a:solidFill>
                <a:srgbClr val="000000"/>
              </a:solidFill>
              <a:latin typeface="Arial"/>
            </a:endParaRPr>
          </a:p>
        </p:txBody>
      </p:sp>
      <p:sp>
        <p:nvSpPr>
          <p:cNvPr id="475"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76" name="TextShape 4"/>
          <p:cNvSpPr txBox="1"/>
          <p:nvPr/>
        </p:nvSpPr>
        <p:spPr>
          <a:xfrm>
            <a:off x="8204400" y="6477120"/>
            <a:ext cx="733680" cy="273960"/>
          </a:xfrm>
          <a:prstGeom prst="rect">
            <a:avLst/>
          </a:prstGeom>
          <a:noFill/>
          <a:ln>
            <a:noFill/>
          </a:ln>
        </p:spPr>
        <p:txBody>
          <a:bodyPr bIns="0" anchor="b"/>
          <a:p>
            <a:pPr algn="r">
              <a:lnSpc>
                <a:spcPct val="100000"/>
              </a:lnSpc>
            </a:pPr>
            <a:fld id="{598DAC9C-E69C-41D3-9DFC-18FF13BEF016}"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125" dur="indefinite" restart="never" nodeType="tmRoot">
          <p:childTnLst>
            <p:seq>
              <p:cTn id="126"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extShape 1"/>
          <p:cNvSpPr txBox="1"/>
          <p:nvPr/>
        </p:nvSpPr>
        <p:spPr>
          <a:xfrm>
            <a:off x="457200" y="152280"/>
            <a:ext cx="8229240" cy="12506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REFERENCES </a:t>
            </a:r>
            <a:endParaRPr b="0" lang="en-IN" sz="4500" spc="-1" strike="noStrike">
              <a:solidFill>
                <a:srgbClr val="000000"/>
              </a:solidFill>
              <a:latin typeface="Arial"/>
            </a:endParaRPr>
          </a:p>
        </p:txBody>
      </p:sp>
      <p:sp>
        <p:nvSpPr>
          <p:cNvPr id="478" name="TextShape 2"/>
          <p:cNvSpPr txBox="1"/>
          <p:nvPr/>
        </p:nvSpPr>
        <p:spPr>
          <a:xfrm>
            <a:off x="457200" y="1774080"/>
            <a:ext cx="8399160" cy="4623480"/>
          </a:xfrm>
          <a:prstGeom prst="rect">
            <a:avLst/>
          </a:prstGeom>
          <a:noFill/>
          <a:ln>
            <a:noFill/>
          </a:ln>
        </p:spPr>
        <p:txBody>
          <a:bodyPr tIns="91440"/>
          <a:p>
            <a:pPr marL="457200" indent="-370440">
              <a:lnSpc>
                <a:spcPct val="100000"/>
              </a:lnSpc>
              <a:buClr>
                <a:srgbClr val="f0ad00"/>
              </a:buClr>
              <a:buFont typeface="Wingdings" charset="2"/>
              <a:buChar char=""/>
            </a:pPr>
            <a:r>
              <a:rPr b="0" lang="en-IN" sz="2800" spc="-1" strike="noStrike">
                <a:solidFill>
                  <a:srgbClr val="000000"/>
                </a:solidFill>
                <a:latin typeface="Corbel"/>
                <a:ea typeface="Corbel"/>
              </a:rPr>
              <a:t> </a:t>
            </a:r>
            <a:r>
              <a:rPr b="0" lang="en-IN" sz="2800" spc="-1" strike="noStrike" u="sng">
                <a:solidFill>
                  <a:srgbClr val="168bba"/>
                </a:solidFill>
                <a:uFillTx/>
                <a:latin typeface="Corbel"/>
                <a:ea typeface="Corbel"/>
                <a:hlinkClick r:id="rId1"/>
              </a:rPr>
              <a:t>https://www.deccanherald.com/business/business-news/ola-extends-help-to-over-55k-families-of-its-driving-partners-during-pandemic-865233.html</a:t>
            </a:r>
            <a:endParaRPr b="0" lang="en-IN" sz="2800" spc="-1" strike="noStrike">
              <a:solidFill>
                <a:srgbClr val="000000"/>
              </a:solidFill>
              <a:latin typeface="Arial"/>
            </a:endParaRPr>
          </a:p>
          <a:p>
            <a:pPr marL="457200" indent="-370440">
              <a:lnSpc>
                <a:spcPct val="100000"/>
              </a:lnSpc>
              <a:buClr>
                <a:srgbClr val="f0ad00"/>
              </a:buClr>
              <a:buFont typeface="Wingdings" charset="2"/>
              <a:buChar char=""/>
            </a:pPr>
            <a:r>
              <a:rPr b="0" lang="en-IN" sz="2800" spc="-1" strike="noStrike" u="sng">
                <a:solidFill>
                  <a:srgbClr val="168bba"/>
                </a:solidFill>
                <a:uFillTx/>
                <a:latin typeface="Corbel"/>
                <a:ea typeface="Corbel"/>
                <a:hlinkClick r:id="rId2"/>
              </a:rPr>
              <a:t>https://yourstory.com/2020/07/ola-foundation-enables-one-crore-meals-to-driver-partners-families</a:t>
            </a:r>
            <a:endParaRPr b="0" lang="en-IN" sz="2800" spc="-1" strike="noStrike">
              <a:solidFill>
                <a:srgbClr val="000000"/>
              </a:solidFill>
              <a:latin typeface="Arial"/>
            </a:endParaRPr>
          </a:p>
          <a:p>
            <a:pPr marL="457200" indent="-370440">
              <a:lnSpc>
                <a:spcPct val="100000"/>
              </a:lnSpc>
              <a:buClr>
                <a:srgbClr val="f0ad00"/>
              </a:buClr>
              <a:buFont typeface="Wingdings" charset="2"/>
              <a:buChar char=""/>
            </a:pPr>
            <a:r>
              <a:rPr b="0" lang="en-IN" sz="2800" spc="-1" strike="noStrike" u="sng">
                <a:solidFill>
                  <a:srgbClr val="168bba"/>
                </a:solidFill>
                <a:uFillTx/>
                <a:latin typeface="Corbel"/>
                <a:ea typeface="Corbel"/>
                <a:hlinkClick r:id="rId3"/>
              </a:rPr>
              <a:t>https://tech.economictimes.indiatimes.com/news/mobile/how-the-pandemic-has-hit-ola-uber-hard-in-india/76956369</a:t>
            </a:r>
            <a:endParaRPr b="0" lang="en-IN" sz="2800" spc="-1" strike="noStrike">
              <a:solidFill>
                <a:srgbClr val="000000"/>
              </a:solidFill>
              <a:latin typeface="Arial"/>
            </a:endParaRPr>
          </a:p>
          <a:p>
            <a:pPr>
              <a:lnSpc>
                <a:spcPct val="100000"/>
              </a:lnSpc>
            </a:pPr>
            <a:endParaRPr b="0" lang="en-IN" sz="2800" spc="-1" strike="noStrike">
              <a:solidFill>
                <a:srgbClr val="000000"/>
              </a:solidFill>
              <a:latin typeface="Arial"/>
            </a:endParaRPr>
          </a:p>
          <a:p>
            <a:pPr>
              <a:lnSpc>
                <a:spcPct val="100000"/>
              </a:lnSpc>
            </a:pPr>
            <a:endParaRPr b="0" lang="en-IN" sz="2800" spc="-1" strike="noStrike">
              <a:solidFill>
                <a:srgbClr val="000000"/>
              </a:solidFill>
              <a:latin typeface="Arial"/>
            </a:endParaRPr>
          </a:p>
          <a:p>
            <a:pPr>
              <a:lnSpc>
                <a:spcPct val="100000"/>
              </a:lnSpc>
            </a:pPr>
            <a:endParaRPr b="0" lang="en-IN" sz="2800" spc="-1" strike="noStrike">
              <a:solidFill>
                <a:srgbClr val="000000"/>
              </a:solidFill>
              <a:latin typeface="Arial"/>
            </a:endParaRPr>
          </a:p>
        </p:txBody>
      </p:sp>
      <p:sp>
        <p:nvSpPr>
          <p:cNvPr id="479" name="TextShape 3"/>
          <p:cNvSpPr txBox="1"/>
          <p:nvPr/>
        </p:nvSpPr>
        <p:spPr>
          <a:xfrm>
            <a:off x="2640600" y="6477120"/>
            <a:ext cx="5507280" cy="273960"/>
          </a:xfrm>
          <a:prstGeom prst="rect">
            <a:avLst/>
          </a:prstGeom>
          <a:noFill/>
          <a:ln>
            <a:noFill/>
          </a:ln>
        </p:spPr>
        <p:txBody>
          <a:bodyPr lIns="45720" rIns="45720" bIns="0" anchor="b"/>
          <a:p>
            <a:pP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
        <p:nvSpPr>
          <p:cNvPr id="480" name="TextShape 4"/>
          <p:cNvSpPr txBox="1"/>
          <p:nvPr/>
        </p:nvSpPr>
        <p:spPr>
          <a:xfrm>
            <a:off x="8204400" y="6477120"/>
            <a:ext cx="733680" cy="273960"/>
          </a:xfrm>
          <a:prstGeom prst="rect">
            <a:avLst/>
          </a:prstGeom>
          <a:noFill/>
          <a:ln>
            <a:noFill/>
          </a:ln>
        </p:spPr>
        <p:txBody>
          <a:bodyPr bIns="0" anchor="b"/>
          <a:p>
            <a:pPr algn="r">
              <a:lnSpc>
                <a:spcPct val="100000"/>
              </a:lnSpc>
            </a:pPr>
            <a:fld id="{E04EA054-F7D6-4992-8149-838CD8A54F90}" type="slidenum">
              <a:rPr b="0" lang="en-IN" sz="1200" spc="-1" strike="noStrike">
                <a:solidFill>
                  <a:srgbClr val="414141"/>
                </a:solidFill>
                <a:latin typeface="Corbel"/>
                <a:ea typeface="Corbel"/>
              </a:rPr>
              <a:t>&lt;number&gt;</a:t>
            </a:fld>
            <a:endParaRPr b="0" lang="en-IN" sz="1200" spc="-1" strike="noStrike">
              <a:latin typeface="Times New Roman"/>
            </a:endParaRPr>
          </a:p>
        </p:txBody>
      </p:sp>
    </p:spTree>
  </p:cSld>
  <p:timing>
    <p:tnLst>
      <p:par>
        <p:cTn id="127" dur="indefinite" restart="never" nodeType="tmRoot">
          <p:childTnLst>
            <p:seq>
              <p:cTn id="128"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BENEFIT TO CUSTOMERS</a:t>
            </a:r>
            <a:endParaRPr b="0" lang="en-IN" sz="4500" spc="-1" strike="noStrike">
              <a:solidFill>
                <a:srgbClr val="000000"/>
              </a:solidFill>
              <a:latin typeface="Arial"/>
            </a:endParaRPr>
          </a:p>
        </p:txBody>
      </p:sp>
      <p:sp>
        <p:nvSpPr>
          <p:cNvPr id="215" name="TextShape 2"/>
          <p:cNvSpPr txBox="1"/>
          <p:nvPr/>
        </p:nvSpPr>
        <p:spPr>
          <a:xfrm>
            <a:off x="457200" y="1775160"/>
            <a:ext cx="8229240" cy="4625280"/>
          </a:xfrm>
          <a:prstGeom prst="rect">
            <a:avLst/>
          </a:prstGeom>
          <a:noFill/>
          <a:ln>
            <a:noFill/>
          </a:ln>
        </p:spPr>
        <p:txBody>
          <a:bodyPr lIns="54720" tIns="91440"/>
          <a:p>
            <a:endParaRPr b="0" lang="en-IN" sz="1400" spc="-1" strike="noStrike">
              <a:solidFill>
                <a:srgbClr val="000000"/>
              </a:solidFill>
              <a:latin typeface="Arial"/>
            </a:endParaRPr>
          </a:p>
        </p:txBody>
      </p:sp>
      <p:sp>
        <p:nvSpPr>
          <p:cNvPr id="216" name="TextShape 3"/>
          <p:cNvSpPr txBox="1"/>
          <p:nvPr/>
        </p:nvSpPr>
        <p:spPr>
          <a:xfrm>
            <a:off x="8204400" y="6477120"/>
            <a:ext cx="733320" cy="273960"/>
          </a:xfrm>
          <a:prstGeom prst="rect">
            <a:avLst/>
          </a:prstGeom>
          <a:noFill/>
          <a:ln>
            <a:noFill/>
          </a:ln>
        </p:spPr>
        <p:txBody>
          <a:bodyPr bIns="0" anchor="b"/>
          <a:p>
            <a:pPr algn="r">
              <a:lnSpc>
                <a:spcPct val="100000"/>
              </a:lnSpc>
            </a:pPr>
            <a:fld id="{A5259BE0-8115-4ED4-8158-9D95D0712E57}"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17"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pic>
        <p:nvPicPr>
          <p:cNvPr id="218" name="Picture 2" descr=""/>
          <p:cNvPicPr/>
          <p:nvPr/>
        </p:nvPicPr>
        <p:blipFill>
          <a:blip r:embed="rId1"/>
          <a:stretch/>
        </p:blipFill>
        <p:spPr>
          <a:xfrm>
            <a:off x="288720" y="1614960"/>
            <a:ext cx="8699400" cy="4785480"/>
          </a:xfrm>
          <a:prstGeom prst="rect">
            <a:avLst/>
          </a:prstGeom>
          <a:ln w="9360">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457200" y="155520"/>
            <a:ext cx="8229240" cy="1252440"/>
          </a:xfrm>
          <a:prstGeom prst="rect">
            <a:avLst/>
          </a:prstGeom>
          <a:noFill/>
          <a:ln>
            <a:noFill/>
          </a:ln>
        </p:spPr>
        <p:txBody>
          <a:bodyPr rIns="45720" anchor="ctr"/>
          <a:p>
            <a:pPr algn="ctr">
              <a:lnSpc>
                <a:spcPct val="100000"/>
              </a:lnSpc>
            </a:pPr>
            <a:r>
              <a:rPr b="1" lang="en-IN" sz="4500" spc="-1" strike="noStrike">
                <a:solidFill>
                  <a:srgbClr val="ffc700"/>
                </a:solidFill>
                <a:latin typeface="Corbel"/>
                <a:ea typeface="Corbel"/>
              </a:rPr>
              <a:t>CURRENT SCENARIO</a:t>
            </a:r>
            <a:endParaRPr b="0" lang="en-IN" sz="4500" spc="-1" strike="noStrike">
              <a:solidFill>
                <a:srgbClr val="000000"/>
              </a:solidFill>
              <a:latin typeface="Arial"/>
            </a:endParaRPr>
          </a:p>
        </p:txBody>
      </p:sp>
      <p:sp>
        <p:nvSpPr>
          <p:cNvPr id="220" name="TextShape 2"/>
          <p:cNvSpPr txBox="1"/>
          <p:nvPr/>
        </p:nvSpPr>
        <p:spPr>
          <a:xfrm>
            <a:off x="457200" y="1775160"/>
            <a:ext cx="8229240" cy="4913280"/>
          </a:xfrm>
          <a:prstGeom prst="rect">
            <a:avLst/>
          </a:prstGeom>
          <a:noFill/>
          <a:ln>
            <a:noFill/>
          </a:ln>
        </p:spPr>
        <p:txBody>
          <a:bodyPr lIns="54720" tIns="91440"/>
          <a:p>
            <a:pPr marL="457200" indent="-380520">
              <a:lnSpc>
                <a:spcPct val="100000"/>
              </a:lnSpc>
              <a:buClr>
                <a:srgbClr val="f0ad00"/>
              </a:buClr>
              <a:buFont typeface="Wingdings" charset="2"/>
              <a:buChar char=""/>
            </a:pPr>
            <a:r>
              <a:rPr b="0" lang="en-IN" sz="2400" spc="-1" strike="noStrike">
                <a:solidFill>
                  <a:srgbClr val="000000"/>
                </a:solidFill>
                <a:latin typeface="Arial"/>
                <a:ea typeface="Corbel"/>
              </a:rPr>
              <a:t>Drivers - </a:t>
            </a:r>
            <a:r>
              <a:rPr b="1" lang="en-IN" sz="2400" spc="-1" strike="noStrike">
                <a:solidFill>
                  <a:srgbClr val="000000"/>
                </a:solidFill>
                <a:latin typeface="Arial"/>
                <a:ea typeface="Corbel"/>
              </a:rPr>
              <a:t>independent contractors</a:t>
            </a:r>
            <a:endParaRPr b="0" lang="en-IN" sz="2400" spc="-1" strike="noStrike">
              <a:solidFill>
                <a:srgbClr val="000000"/>
              </a:solidFill>
              <a:latin typeface="Arial"/>
            </a:endParaRPr>
          </a:p>
          <a:p>
            <a:pPr>
              <a:lnSpc>
                <a:spcPct val="100000"/>
              </a:lnSpc>
            </a:pPr>
            <a:endParaRPr b="0" lang="en-IN" sz="2400" spc="-1" strike="noStrike">
              <a:solidFill>
                <a:srgbClr val="000000"/>
              </a:solidFill>
              <a:latin typeface="Arial"/>
            </a:endParaRPr>
          </a:p>
          <a:p>
            <a:pPr marL="457200" indent="-380520">
              <a:lnSpc>
                <a:spcPct val="100000"/>
              </a:lnSpc>
              <a:buClr>
                <a:srgbClr val="f0ad00"/>
              </a:buClr>
              <a:buFont typeface="Wingdings" charset="2"/>
              <a:buChar char=""/>
            </a:pPr>
            <a:r>
              <a:rPr b="0" lang="en-IN" sz="2400" spc="-1" strike="noStrike">
                <a:solidFill>
                  <a:srgbClr val="000000"/>
                </a:solidFill>
                <a:latin typeface="Arial"/>
                <a:ea typeface="Corbel"/>
              </a:rPr>
              <a:t>solicits new ones </a:t>
            </a:r>
            <a:endParaRPr b="0" lang="en-IN" sz="2400" spc="-1" strike="noStrike">
              <a:solidFill>
                <a:srgbClr val="000000"/>
              </a:solidFill>
              <a:latin typeface="Arial"/>
            </a:endParaRPr>
          </a:p>
          <a:p>
            <a:pPr lvl="1" marL="914400" indent="-342720">
              <a:lnSpc>
                <a:spcPct val="100000"/>
              </a:lnSpc>
              <a:buClr>
                <a:srgbClr val="60b5cc"/>
              </a:buClr>
              <a:buFont typeface="Wingdings" charset="2"/>
              <a:buChar char=""/>
            </a:pPr>
            <a:r>
              <a:rPr b="0" lang="en-IN" sz="1800" spc="-1" strike="noStrike">
                <a:solidFill>
                  <a:srgbClr val="000000"/>
                </a:solidFill>
                <a:latin typeface="Arial"/>
                <a:ea typeface="Corbel"/>
              </a:rPr>
              <a:t>Promise of being </a:t>
            </a:r>
            <a:r>
              <a:rPr b="1" lang="en-IN" sz="1800" spc="-1" strike="noStrike">
                <a:solidFill>
                  <a:srgbClr val="000000"/>
                </a:solidFill>
                <a:latin typeface="Arial"/>
                <a:ea typeface="Corbel"/>
              </a:rPr>
              <a:t>your own boss</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marL="457200" indent="-380520">
              <a:lnSpc>
                <a:spcPct val="100000"/>
              </a:lnSpc>
              <a:buClr>
                <a:srgbClr val="f0ad00"/>
              </a:buClr>
              <a:buFont typeface="Wingdings" charset="2"/>
              <a:buChar char=""/>
            </a:pPr>
            <a:r>
              <a:rPr b="0" lang="en-IN" sz="2400" spc="-1" strike="noStrike">
                <a:solidFill>
                  <a:srgbClr val="000000"/>
                </a:solidFill>
                <a:latin typeface="Arial"/>
                <a:ea typeface="Corbel"/>
              </a:rPr>
              <a:t>Reality of being an Uber contractor is different</a:t>
            </a:r>
            <a:endParaRPr b="0" lang="en-IN" sz="2400" spc="-1" strike="noStrike">
              <a:solidFill>
                <a:srgbClr val="000000"/>
              </a:solidFill>
              <a:latin typeface="Arial"/>
            </a:endParaRPr>
          </a:p>
          <a:p>
            <a:pPr lvl="1" marL="914400" indent="-342720">
              <a:lnSpc>
                <a:spcPct val="100000"/>
              </a:lnSpc>
              <a:buClr>
                <a:srgbClr val="60b5cc"/>
              </a:buClr>
              <a:buFont typeface="Wingdings" charset="2"/>
              <a:buChar char=""/>
            </a:pPr>
            <a:r>
              <a:rPr b="1" lang="en-IN" sz="1800" spc="-1" strike="noStrike">
                <a:solidFill>
                  <a:srgbClr val="000000"/>
                </a:solidFill>
                <a:latin typeface="Arial"/>
                <a:ea typeface="Corbel"/>
              </a:rPr>
              <a:t>Uber does control</a:t>
            </a:r>
            <a:r>
              <a:rPr b="0" lang="en-IN" sz="1800" spc="-1" strike="noStrike">
                <a:solidFill>
                  <a:srgbClr val="000000"/>
                </a:solidFill>
                <a:latin typeface="Arial"/>
                <a:ea typeface="Corbel"/>
              </a:rPr>
              <a:t> a lot of the ways that drivers behave on the job - </a:t>
            </a:r>
            <a:r>
              <a:rPr b="0" i="1" lang="en-IN" sz="1800" spc="-1" strike="noStrike">
                <a:solidFill>
                  <a:srgbClr val="000000"/>
                </a:solidFill>
                <a:latin typeface="Arial"/>
                <a:ea typeface="Corbel"/>
              </a:rPr>
              <a:t>Alex Rosenblat, a researcher at Data &amp; Society</a:t>
            </a:r>
            <a:endParaRPr b="0" lang="en-IN" sz="1800" spc="-1" strike="noStrike">
              <a:solidFill>
                <a:srgbClr val="000000"/>
              </a:solidFill>
              <a:latin typeface="Arial"/>
            </a:endParaRPr>
          </a:p>
          <a:p>
            <a:pPr lvl="1" marL="914400" indent="-342720">
              <a:lnSpc>
                <a:spcPct val="100000"/>
              </a:lnSpc>
              <a:buClr>
                <a:srgbClr val="60b5cc"/>
              </a:buClr>
              <a:buFont typeface="Wingdings" charset="2"/>
              <a:buChar char=""/>
            </a:pPr>
            <a:r>
              <a:rPr b="0" lang="en-IN" sz="1800" spc="-1" strike="noStrike">
                <a:solidFill>
                  <a:srgbClr val="000000"/>
                </a:solidFill>
                <a:latin typeface="Arial"/>
                <a:ea typeface="Corbel"/>
              </a:rPr>
              <a:t>Drivers usually have to meet a human when they first sign up to drive</a:t>
            </a:r>
            <a:endParaRPr b="0" lang="en-IN" sz="1800" spc="-1" strike="noStrike">
              <a:solidFill>
                <a:srgbClr val="000000"/>
              </a:solidFill>
              <a:latin typeface="Arial"/>
            </a:endParaRPr>
          </a:p>
          <a:p>
            <a:pPr lvl="1" marL="914400" indent="-342720">
              <a:lnSpc>
                <a:spcPct val="100000"/>
              </a:lnSpc>
              <a:buClr>
                <a:srgbClr val="60b5cc"/>
              </a:buClr>
              <a:buFont typeface="Wingdings" charset="2"/>
              <a:buChar char=""/>
            </a:pPr>
            <a:r>
              <a:rPr b="0" lang="en-IN" sz="1800" spc="-1" strike="noStrike">
                <a:solidFill>
                  <a:srgbClr val="000000"/>
                </a:solidFill>
                <a:latin typeface="Arial"/>
                <a:ea typeface="Corbel"/>
              </a:rPr>
              <a:t>They interact with an automated management system primarily delivered by a mobile app</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p:txBody>
      </p:sp>
      <p:sp>
        <p:nvSpPr>
          <p:cNvPr id="221" name="TextShape 3"/>
          <p:cNvSpPr txBox="1"/>
          <p:nvPr/>
        </p:nvSpPr>
        <p:spPr>
          <a:xfrm>
            <a:off x="8204400" y="6477120"/>
            <a:ext cx="733320" cy="273960"/>
          </a:xfrm>
          <a:prstGeom prst="rect">
            <a:avLst/>
          </a:prstGeom>
          <a:noFill/>
          <a:ln>
            <a:noFill/>
          </a:ln>
        </p:spPr>
        <p:txBody>
          <a:bodyPr bIns="0" anchor="b"/>
          <a:p>
            <a:pPr algn="r">
              <a:lnSpc>
                <a:spcPct val="100000"/>
              </a:lnSpc>
            </a:pPr>
            <a:fld id="{60FA9349-2A17-43D3-8A38-0A762F1C554E}"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22"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457200" y="155520"/>
            <a:ext cx="8229240" cy="1252440"/>
          </a:xfrm>
          <a:prstGeom prst="rect">
            <a:avLst/>
          </a:prstGeom>
          <a:noFill/>
          <a:ln>
            <a:noFill/>
          </a:ln>
        </p:spPr>
        <p:txBody>
          <a:bodyPr rIns="45720" anchor="ctr">
            <a:normAutofit/>
          </a:bodyPr>
          <a:p>
            <a:pPr algn="ctr">
              <a:lnSpc>
                <a:spcPct val="100000"/>
              </a:lnSpc>
            </a:pPr>
            <a:br/>
            <a:r>
              <a:rPr b="1" lang="en-IN" sz="4500" spc="-1" strike="noStrike">
                <a:solidFill>
                  <a:srgbClr val="ffc700"/>
                </a:solidFill>
                <a:latin typeface="Arial"/>
                <a:ea typeface="Arial"/>
              </a:rPr>
              <a:t>CURRENT SCENARIO ctd..</a:t>
            </a:r>
            <a:br/>
            <a:endParaRPr b="0" lang="en-IN" sz="4500" spc="-1" strike="noStrike">
              <a:solidFill>
                <a:srgbClr val="000000"/>
              </a:solidFill>
              <a:latin typeface="Arial"/>
            </a:endParaRPr>
          </a:p>
        </p:txBody>
      </p:sp>
      <p:sp>
        <p:nvSpPr>
          <p:cNvPr id="224" name="TextShape 2"/>
          <p:cNvSpPr txBox="1"/>
          <p:nvPr/>
        </p:nvSpPr>
        <p:spPr>
          <a:xfrm>
            <a:off x="642960" y="4572000"/>
            <a:ext cx="7857720" cy="1471320"/>
          </a:xfrm>
          <a:prstGeom prst="rect">
            <a:avLst/>
          </a:prstGeom>
          <a:noFill/>
          <a:ln>
            <a:noFill/>
          </a:ln>
        </p:spPr>
        <p:txBody>
          <a:bodyPr lIns="54720" tIns="91440"/>
          <a:p>
            <a:pPr marL="438840" indent="-319680">
              <a:lnSpc>
                <a:spcPct val="100000"/>
              </a:lnSpc>
              <a:buClr>
                <a:srgbClr val="f0ad00"/>
              </a:buClr>
              <a:buFont typeface="Wingdings" charset="2"/>
              <a:buChar char=""/>
            </a:pPr>
            <a:r>
              <a:rPr b="0" lang="en-IN" sz="2400" spc="-1" strike="noStrike">
                <a:solidFill>
                  <a:srgbClr val="000000"/>
                </a:solidFill>
                <a:latin typeface="Arial"/>
                <a:ea typeface="Corbel"/>
              </a:rPr>
              <a:t>Proprietary algorithms match</a:t>
            </a:r>
            <a:endParaRPr b="0" lang="en-IN" sz="2400" spc="-1" strike="noStrike">
              <a:solidFill>
                <a:srgbClr val="000000"/>
              </a:solidFill>
              <a:latin typeface="Arial"/>
            </a:endParaRPr>
          </a:p>
          <a:p>
            <a:pPr lvl="1" marL="731520" indent="-228240">
              <a:lnSpc>
                <a:spcPct val="100000"/>
              </a:lnSpc>
              <a:spcBef>
                <a:spcPts val="561"/>
              </a:spcBef>
              <a:buClr>
                <a:srgbClr val="60b5cc"/>
              </a:buClr>
              <a:buFont typeface="Wingdings" charset="2"/>
              <a:buChar char=""/>
            </a:pPr>
            <a:r>
              <a:rPr b="0" lang="en-IN" sz="1800" spc="-1" strike="noStrike">
                <a:solidFill>
                  <a:srgbClr val="000000"/>
                </a:solidFill>
                <a:latin typeface="Arial"/>
                <a:ea typeface="Corbel"/>
              </a:rPr>
              <a:t>Workers to customers (with the tap of a Smartphone)</a:t>
            </a:r>
            <a:endParaRPr b="0" lang="en-IN" sz="1800" spc="-1" strike="noStrike">
              <a:solidFill>
                <a:srgbClr val="000000"/>
              </a:solidFill>
              <a:latin typeface="Arial"/>
            </a:endParaRPr>
          </a:p>
          <a:p>
            <a:pPr lvl="1" marL="731520" indent="-228240">
              <a:lnSpc>
                <a:spcPct val="100000"/>
              </a:lnSpc>
              <a:spcBef>
                <a:spcPts val="561"/>
              </a:spcBef>
              <a:buClr>
                <a:srgbClr val="60b5cc"/>
              </a:buClr>
              <a:buFont typeface="Wingdings" charset="2"/>
              <a:buChar char=""/>
            </a:pPr>
            <a:r>
              <a:rPr b="0" lang="en-IN" sz="1800" spc="-1" strike="noStrike">
                <a:solidFill>
                  <a:srgbClr val="000000"/>
                </a:solidFill>
                <a:latin typeface="Arial"/>
                <a:ea typeface="Corbel"/>
              </a:rPr>
              <a:t>Promising a seamless optimized transaction</a:t>
            </a:r>
            <a:endParaRPr b="0" lang="en-IN" sz="1800" spc="-1" strike="noStrike">
              <a:solidFill>
                <a:srgbClr val="000000"/>
              </a:solidFill>
              <a:latin typeface="Arial"/>
            </a:endParaRPr>
          </a:p>
        </p:txBody>
      </p:sp>
      <p:pic>
        <p:nvPicPr>
          <p:cNvPr id="225" name="Google Shape;173;p6" descr=""/>
          <p:cNvPicPr/>
          <p:nvPr/>
        </p:nvPicPr>
        <p:blipFill>
          <a:blip r:embed="rId1"/>
          <a:stretch/>
        </p:blipFill>
        <p:spPr>
          <a:xfrm>
            <a:off x="1432440" y="1500120"/>
            <a:ext cx="6068160" cy="2733840"/>
          </a:xfrm>
          <a:prstGeom prst="rect">
            <a:avLst/>
          </a:prstGeom>
          <a:ln>
            <a:noFill/>
          </a:ln>
        </p:spPr>
      </p:pic>
      <p:sp>
        <p:nvSpPr>
          <p:cNvPr id="226" name="TextShape 3"/>
          <p:cNvSpPr txBox="1"/>
          <p:nvPr/>
        </p:nvSpPr>
        <p:spPr>
          <a:xfrm>
            <a:off x="8204400" y="6477120"/>
            <a:ext cx="733680" cy="273960"/>
          </a:xfrm>
          <a:prstGeom prst="rect">
            <a:avLst/>
          </a:prstGeom>
          <a:noFill/>
          <a:ln>
            <a:noFill/>
          </a:ln>
        </p:spPr>
        <p:txBody>
          <a:bodyPr bIns="0" anchor="b"/>
          <a:p>
            <a:pPr algn="r">
              <a:lnSpc>
                <a:spcPct val="100000"/>
              </a:lnSpc>
            </a:pPr>
            <a:fld id="{752567F4-2B74-4533-B686-2E3369F08532}" type="slidenum">
              <a:rPr b="0" lang="en-IN" sz="1200" spc="-1" strike="noStrike">
                <a:solidFill>
                  <a:srgbClr val="414141"/>
                </a:solidFill>
                <a:latin typeface="Corbel"/>
                <a:ea typeface="Corbel"/>
              </a:rPr>
              <a:t>&lt;number&gt;</a:t>
            </a:fld>
            <a:endParaRPr b="0" lang="en-IN" sz="1200" spc="-1" strike="noStrike">
              <a:latin typeface="Times New Roman"/>
            </a:endParaRPr>
          </a:p>
        </p:txBody>
      </p:sp>
      <p:sp>
        <p:nvSpPr>
          <p:cNvPr id="227" name="TextShape 4"/>
          <p:cNvSpPr txBox="1"/>
          <p:nvPr/>
        </p:nvSpPr>
        <p:spPr>
          <a:xfrm>
            <a:off x="2640600" y="6477120"/>
            <a:ext cx="5507280" cy="273960"/>
          </a:xfrm>
          <a:prstGeom prst="rect">
            <a:avLst/>
          </a:prstGeom>
          <a:noFill/>
          <a:ln>
            <a:noFill/>
          </a:ln>
        </p:spPr>
        <p:txBody>
          <a:bodyPr lIns="45720" rIns="45720" bIns="0" anchor="b"/>
          <a:p>
            <a:pPr algn="ctr">
              <a:lnSpc>
                <a:spcPct val="100000"/>
              </a:lnSpc>
            </a:pPr>
            <a:r>
              <a:rPr b="0" lang="en-IN" sz="1200" spc="-1" strike="noStrike">
                <a:solidFill>
                  <a:srgbClr val="414141"/>
                </a:solidFill>
                <a:latin typeface="Corbel"/>
                <a:ea typeface="Corbel"/>
              </a:rPr>
              <a:t>SIL 861 - UBER Algorithm Analysis</a:t>
            </a:r>
            <a:endParaRPr b="0" lang="en-IN" sz="1200" spc="-1" strike="noStrike">
              <a:latin typeface="Times New Roman"/>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3699</TotalTime>
  <Application>LibreOffice/6.0.7.3$Linux_X86_64 LibreOffice_project/00m0$Build-3</Application>
  <Words>4977</Words>
  <Paragraphs>659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2020-02-04T11:36:23Z</dcterms:created>
  <dc:creator>kishore</dc:creator>
  <dc:description/>
  <dc:language>en-IN</dc:language>
  <cp:lastModifiedBy/>
  <dcterms:modified xsi:type="dcterms:W3CDTF">2020-08-21T14:36:06Z</dcterms:modified>
  <cp:revision>87</cp:revision>
  <dc:subject/>
  <dc:title>UBER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37</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68</vt:i4>
  </property>
</Properties>
</file>